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13"/>
  </p:notesMasterIdLst>
  <p:handoutMasterIdLst>
    <p:handoutMasterId r:id="rId14"/>
  </p:handoutMasterIdLst>
  <p:sldIdLst>
    <p:sldId id="2549" r:id="rId2"/>
    <p:sldId id="2552" r:id="rId3"/>
    <p:sldId id="2564" r:id="rId4"/>
    <p:sldId id="2548" r:id="rId5"/>
    <p:sldId id="2562" r:id="rId6"/>
    <p:sldId id="2558" r:id="rId7"/>
    <p:sldId id="2537" r:id="rId8"/>
    <p:sldId id="2555" r:id="rId9"/>
    <p:sldId id="2563" r:id="rId10"/>
    <p:sldId id="272" r:id="rId11"/>
    <p:sldId id="255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AE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461" autoAdjust="0"/>
  </p:normalViewPr>
  <p:slideViewPr>
    <p:cSldViewPr snapToGrid="0">
      <p:cViewPr varScale="1">
        <p:scale>
          <a:sx n="87" d="100"/>
          <a:sy n="87" d="100"/>
        </p:scale>
        <p:origin x="1512" y="90"/>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CB9738-4E73-4119-9443-A9C7872B563A}"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40CAB4C5-B9C1-4C78-A31A-891B26325B99}">
      <dgm:prSet/>
      <dgm:spPr/>
      <dgm:t>
        <a:bodyPr/>
        <a:lstStyle/>
        <a:p>
          <a:r>
            <a:rPr lang="en-US" dirty="0"/>
            <a:t>Collect data from Snowflake database.</a:t>
          </a:r>
        </a:p>
      </dgm:t>
    </dgm:pt>
    <dgm:pt modelId="{006D5695-3622-4505-B6EB-C048917104B3}" type="parTrans" cxnId="{4008B250-107D-41BA-A636-B7FB6A8BF6E8}">
      <dgm:prSet/>
      <dgm:spPr/>
      <dgm:t>
        <a:bodyPr/>
        <a:lstStyle/>
        <a:p>
          <a:endParaRPr lang="en-US"/>
        </a:p>
      </dgm:t>
    </dgm:pt>
    <dgm:pt modelId="{02ADA8DC-E452-4D5C-B084-C4DF461AA091}" type="sibTrans" cxnId="{4008B250-107D-41BA-A636-B7FB6A8BF6E8}">
      <dgm:prSet/>
      <dgm:spPr/>
      <dgm:t>
        <a:bodyPr/>
        <a:lstStyle/>
        <a:p>
          <a:endParaRPr lang="en-US"/>
        </a:p>
      </dgm:t>
    </dgm:pt>
    <dgm:pt modelId="{94990234-5C6C-4626-9545-24DBAEC3E3B0}">
      <dgm:prSet/>
      <dgm:spPr/>
      <dgm:t>
        <a:bodyPr/>
        <a:lstStyle/>
        <a:p>
          <a:r>
            <a:rPr lang="en-US" b="0" dirty="0"/>
            <a:t>Exclude nulls and duplicate rows.</a:t>
          </a:r>
        </a:p>
      </dgm:t>
    </dgm:pt>
    <dgm:pt modelId="{27BF529C-A9DD-4214-9BDB-68B78C13D2DC}" type="parTrans" cxnId="{ADC68531-BA8A-4C2C-B55C-FFBC3CB15D90}">
      <dgm:prSet/>
      <dgm:spPr/>
      <dgm:t>
        <a:bodyPr/>
        <a:lstStyle/>
        <a:p>
          <a:endParaRPr lang="en-US"/>
        </a:p>
      </dgm:t>
    </dgm:pt>
    <dgm:pt modelId="{F4B6FA74-004E-437E-A5F4-5D02A6E0D15E}" type="sibTrans" cxnId="{ADC68531-BA8A-4C2C-B55C-FFBC3CB15D90}">
      <dgm:prSet/>
      <dgm:spPr/>
      <dgm:t>
        <a:bodyPr/>
        <a:lstStyle/>
        <a:p>
          <a:endParaRPr lang="en-US"/>
        </a:p>
      </dgm:t>
    </dgm:pt>
    <dgm:pt modelId="{6172B32A-471A-41E7-B2BE-B34CDC1AB5A5}">
      <dgm:prSet/>
      <dgm:spPr/>
      <dgm:t>
        <a:bodyPr/>
        <a:lstStyle/>
        <a:p>
          <a:r>
            <a:rPr lang="en-US" b="0" dirty="0"/>
            <a:t>Import into Jupyter Notebook.</a:t>
          </a:r>
        </a:p>
      </dgm:t>
    </dgm:pt>
    <dgm:pt modelId="{FE27FD80-AA8D-4E54-8F40-1A25738D7CF0}" type="parTrans" cxnId="{0D2F4147-84E9-4BAC-BB45-129F1B764E1B}">
      <dgm:prSet/>
      <dgm:spPr/>
      <dgm:t>
        <a:bodyPr/>
        <a:lstStyle/>
        <a:p>
          <a:endParaRPr lang="en-US"/>
        </a:p>
      </dgm:t>
    </dgm:pt>
    <dgm:pt modelId="{B28FD0F6-B452-41EF-AA9F-0B96DC927FBC}" type="sibTrans" cxnId="{0D2F4147-84E9-4BAC-BB45-129F1B764E1B}">
      <dgm:prSet/>
      <dgm:spPr/>
      <dgm:t>
        <a:bodyPr/>
        <a:lstStyle/>
        <a:p>
          <a:endParaRPr lang="en-US"/>
        </a:p>
      </dgm:t>
    </dgm:pt>
    <dgm:pt modelId="{2455AD23-8BA7-45A7-84BD-C9FFFC718B13}">
      <dgm:prSet/>
      <dgm:spPr/>
      <dgm:t>
        <a:bodyPr/>
        <a:lstStyle/>
        <a:p>
          <a:r>
            <a:rPr lang="en-US" dirty="0"/>
            <a:t>Treat outliers using median imputation.</a:t>
          </a:r>
        </a:p>
      </dgm:t>
    </dgm:pt>
    <dgm:pt modelId="{40E6BF5E-8BDB-4E5D-83DF-BE0B68E52150}" type="parTrans" cxnId="{09BC99DF-20A0-453B-9483-14F83094176D}">
      <dgm:prSet/>
      <dgm:spPr/>
      <dgm:t>
        <a:bodyPr/>
        <a:lstStyle/>
        <a:p>
          <a:endParaRPr lang="en-US"/>
        </a:p>
      </dgm:t>
    </dgm:pt>
    <dgm:pt modelId="{597C37CF-B467-4443-9994-0ACAD9B30A82}" type="sibTrans" cxnId="{09BC99DF-20A0-453B-9483-14F83094176D}">
      <dgm:prSet/>
      <dgm:spPr/>
      <dgm:t>
        <a:bodyPr/>
        <a:lstStyle/>
        <a:p>
          <a:endParaRPr lang="en-US"/>
        </a:p>
      </dgm:t>
    </dgm:pt>
    <dgm:pt modelId="{F5BFE979-AAE6-4809-A641-F85840EABA82}">
      <dgm:prSet/>
      <dgm:spPr/>
      <dgm:t>
        <a:bodyPr/>
        <a:lstStyle/>
        <a:p>
          <a:r>
            <a:rPr lang="en-US" dirty="0"/>
            <a:t>Convert categorical variables to numerical using encoding.</a:t>
          </a:r>
        </a:p>
      </dgm:t>
    </dgm:pt>
    <dgm:pt modelId="{716A0D02-BB7F-4E48-AE39-75851AF53C65}" type="parTrans" cxnId="{60C8BDC9-12F1-471D-A68C-FD80621E0BAA}">
      <dgm:prSet/>
      <dgm:spPr/>
      <dgm:t>
        <a:bodyPr/>
        <a:lstStyle/>
        <a:p>
          <a:endParaRPr lang="en-US"/>
        </a:p>
      </dgm:t>
    </dgm:pt>
    <dgm:pt modelId="{DD61E1D5-CE29-4CF2-9CC1-EB850CC25EBA}" type="sibTrans" cxnId="{60C8BDC9-12F1-471D-A68C-FD80621E0BAA}">
      <dgm:prSet/>
      <dgm:spPr/>
      <dgm:t>
        <a:bodyPr/>
        <a:lstStyle/>
        <a:p>
          <a:endParaRPr lang="en-US"/>
        </a:p>
      </dgm:t>
    </dgm:pt>
    <dgm:pt modelId="{C1F34B1F-EA4A-43FD-90A1-ECE948DD186C}">
      <dgm:prSet/>
      <dgm:spPr/>
      <dgm:t>
        <a:bodyPr/>
        <a:lstStyle/>
        <a:p>
          <a:r>
            <a:rPr lang="en-US" b="0" dirty="0"/>
            <a:t>Remove multicollinear variables.</a:t>
          </a:r>
        </a:p>
      </dgm:t>
    </dgm:pt>
    <dgm:pt modelId="{8B19FEBA-4F87-4C21-B11A-327213AE3872}" type="parTrans" cxnId="{71F8A50E-D9D2-4190-BB89-63118FBAC239}">
      <dgm:prSet/>
      <dgm:spPr/>
      <dgm:t>
        <a:bodyPr/>
        <a:lstStyle/>
        <a:p>
          <a:endParaRPr lang="en-US"/>
        </a:p>
      </dgm:t>
    </dgm:pt>
    <dgm:pt modelId="{00AF151A-48F2-4007-B336-7F145A47B121}" type="sibTrans" cxnId="{71F8A50E-D9D2-4190-BB89-63118FBAC239}">
      <dgm:prSet/>
      <dgm:spPr/>
      <dgm:t>
        <a:bodyPr/>
        <a:lstStyle/>
        <a:p>
          <a:endParaRPr lang="en-US"/>
        </a:p>
      </dgm:t>
    </dgm:pt>
    <dgm:pt modelId="{2D761943-C66A-475B-BF3D-2DD60C8E06A2}">
      <dgm:prSet/>
      <dgm:spPr/>
      <dgm:t>
        <a:bodyPr/>
        <a:lstStyle/>
        <a:p>
          <a:r>
            <a:rPr lang="en-US" b="0" dirty="0"/>
            <a:t>Perform Multiple Linear Regression Analysis</a:t>
          </a:r>
        </a:p>
      </dgm:t>
    </dgm:pt>
    <dgm:pt modelId="{CED83EE7-2A87-44CB-AFA0-81CD7B80A02F}" type="parTrans" cxnId="{1F94E92B-93D5-484D-ADD1-63EAFE1585E1}">
      <dgm:prSet/>
      <dgm:spPr/>
      <dgm:t>
        <a:bodyPr/>
        <a:lstStyle/>
        <a:p>
          <a:endParaRPr lang="en-US"/>
        </a:p>
      </dgm:t>
    </dgm:pt>
    <dgm:pt modelId="{85801448-A662-43D9-8C51-781A9B492FFC}" type="sibTrans" cxnId="{1F94E92B-93D5-484D-ADD1-63EAFE1585E1}">
      <dgm:prSet/>
      <dgm:spPr/>
      <dgm:t>
        <a:bodyPr/>
        <a:lstStyle/>
        <a:p>
          <a:endParaRPr lang="en-US"/>
        </a:p>
      </dgm:t>
    </dgm:pt>
    <dgm:pt modelId="{CB386296-39D4-4517-A647-613ED038C44B}">
      <dgm:prSet/>
      <dgm:spPr/>
      <dgm:t>
        <a:bodyPr/>
        <a:lstStyle/>
        <a:p>
          <a:r>
            <a:rPr lang="en-US" b="0" dirty="0"/>
            <a:t>Remove non-statistically significant variables</a:t>
          </a:r>
        </a:p>
      </dgm:t>
    </dgm:pt>
    <dgm:pt modelId="{D0E3627E-287C-4D96-A6AC-C5C3780223A2}" type="parTrans" cxnId="{328DAF62-5273-4ECE-B0AD-B3C105B9C7F3}">
      <dgm:prSet/>
      <dgm:spPr/>
      <dgm:t>
        <a:bodyPr/>
        <a:lstStyle/>
        <a:p>
          <a:endParaRPr lang="en-US"/>
        </a:p>
      </dgm:t>
    </dgm:pt>
    <dgm:pt modelId="{3F795148-B133-4B7D-A889-FECA7C752AA1}" type="sibTrans" cxnId="{328DAF62-5273-4ECE-B0AD-B3C105B9C7F3}">
      <dgm:prSet/>
      <dgm:spPr/>
      <dgm:t>
        <a:bodyPr/>
        <a:lstStyle/>
        <a:p>
          <a:endParaRPr lang="en-US"/>
        </a:p>
      </dgm:t>
    </dgm:pt>
    <dgm:pt modelId="{37A74F68-229A-4117-B33A-97034C3D54B8}">
      <dgm:prSet/>
      <dgm:spPr/>
      <dgm:t>
        <a:bodyPr/>
        <a:lstStyle/>
        <a:p>
          <a:r>
            <a:rPr lang="en-US" b="0" dirty="0"/>
            <a:t>Perform final Multiple Linear Regression Analysis</a:t>
          </a:r>
        </a:p>
      </dgm:t>
    </dgm:pt>
    <dgm:pt modelId="{7A95B7FF-732F-4489-B967-F88B9A01E283}" type="parTrans" cxnId="{C2A45662-4329-474E-AA74-B5BC09346AF0}">
      <dgm:prSet/>
      <dgm:spPr/>
      <dgm:t>
        <a:bodyPr/>
        <a:lstStyle/>
        <a:p>
          <a:endParaRPr lang="en-US"/>
        </a:p>
      </dgm:t>
    </dgm:pt>
    <dgm:pt modelId="{50D4CCC7-3619-4770-9546-398FEBEC0AD2}" type="sibTrans" cxnId="{C2A45662-4329-474E-AA74-B5BC09346AF0}">
      <dgm:prSet/>
      <dgm:spPr/>
      <dgm:t>
        <a:bodyPr/>
        <a:lstStyle/>
        <a:p>
          <a:endParaRPr lang="en-US"/>
        </a:p>
      </dgm:t>
    </dgm:pt>
    <dgm:pt modelId="{980602AD-6E3D-4B60-B372-540CC2EC4946}" type="pres">
      <dgm:prSet presAssocID="{66CB9738-4E73-4119-9443-A9C7872B563A}" presName="diagram" presStyleCnt="0">
        <dgm:presLayoutVars>
          <dgm:dir/>
          <dgm:resizeHandles val="exact"/>
        </dgm:presLayoutVars>
      </dgm:prSet>
      <dgm:spPr/>
    </dgm:pt>
    <dgm:pt modelId="{0C5E713F-279F-4CBE-AABE-83D960FA3FD0}" type="pres">
      <dgm:prSet presAssocID="{40CAB4C5-B9C1-4C78-A31A-891B26325B99}" presName="node" presStyleLbl="node1" presStyleIdx="0" presStyleCnt="9">
        <dgm:presLayoutVars>
          <dgm:bulletEnabled val="1"/>
        </dgm:presLayoutVars>
      </dgm:prSet>
      <dgm:spPr/>
    </dgm:pt>
    <dgm:pt modelId="{21F838FE-348D-4DD1-805D-33FE43747F70}" type="pres">
      <dgm:prSet presAssocID="{02ADA8DC-E452-4D5C-B084-C4DF461AA091}" presName="sibTrans" presStyleCnt="0"/>
      <dgm:spPr/>
    </dgm:pt>
    <dgm:pt modelId="{70CE4256-0227-4CE4-9660-8C235255614F}" type="pres">
      <dgm:prSet presAssocID="{94990234-5C6C-4626-9545-24DBAEC3E3B0}" presName="node" presStyleLbl="node1" presStyleIdx="1" presStyleCnt="9">
        <dgm:presLayoutVars>
          <dgm:bulletEnabled val="1"/>
        </dgm:presLayoutVars>
      </dgm:prSet>
      <dgm:spPr/>
    </dgm:pt>
    <dgm:pt modelId="{00CCAC55-5202-4BED-9F8F-E8FB97067507}" type="pres">
      <dgm:prSet presAssocID="{F4B6FA74-004E-437E-A5F4-5D02A6E0D15E}" presName="sibTrans" presStyleCnt="0"/>
      <dgm:spPr/>
    </dgm:pt>
    <dgm:pt modelId="{1FF0B270-365F-4353-AE30-57BEC362B6DA}" type="pres">
      <dgm:prSet presAssocID="{6172B32A-471A-41E7-B2BE-B34CDC1AB5A5}" presName="node" presStyleLbl="node1" presStyleIdx="2" presStyleCnt="9">
        <dgm:presLayoutVars>
          <dgm:bulletEnabled val="1"/>
        </dgm:presLayoutVars>
      </dgm:prSet>
      <dgm:spPr/>
    </dgm:pt>
    <dgm:pt modelId="{3BF26879-669F-4581-A4CF-2BFA31B76A8E}" type="pres">
      <dgm:prSet presAssocID="{B28FD0F6-B452-41EF-AA9F-0B96DC927FBC}" presName="sibTrans" presStyleCnt="0"/>
      <dgm:spPr/>
    </dgm:pt>
    <dgm:pt modelId="{05C4922B-1985-494A-A07D-03706C599A36}" type="pres">
      <dgm:prSet presAssocID="{2455AD23-8BA7-45A7-84BD-C9FFFC718B13}" presName="node" presStyleLbl="node1" presStyleIdx="3" presStyleCnt="9">
        <dgm:presLayoutVars>
          <dgm:bulletEnabled val="1"/>
        </dgm:presLayoutVars>
      </dgm:prSet>
      <dgm:spPr/>
    </dgm:pt>
    <dgm:pt modelId="{D289A399-1855-482D-ACDC-F41179104CB4}" type="pres">
      <dgm:prSet presAssocID="{597C37CF-B467-4443-9994-0ACAD9B30A82}" presName="sibTrans" presStyleCnt="0"/>
      <dgm:spPr/>
    </dgm:pt>
    <dgm:pt modelId="{5883B066-EA80-463E-8441-E00D96340AD0}" type="pres">
      <dgm:prSet presAssocID="{F5BFE979-AAE6-4809-A641-F85840EABA82}" presName="node" presStyleLbl="node1" presStyleIdx="4" presStyleCnt="9">
        <dgm:presLayoutVars>
          <dgm:bulletEnabled val="1"/>
        </dgm:presLayoutVars>
      </dgm:prSet>
      <dgm:spPr/>
    </dgm:pt>
    <dgm:pt modelId="{3A574B89-DBC4-45A7-B4FA-943E5744EC0F}" type="pres">
      <dgm:prSet presAssocID="{DD61E1D5-CE29-4CF2-9CC1-EB850CC25EBA}" presName="sibTrans" presStyleCnt="0"/>
      <dgm:spPr/>
    </dgm:pt>
    <dgm:pt modelId="{756C6424-3161-4FAE-9099-C1871F00FB3D}" type="pres">
      <dgm:prSet presAssocID="{C1F34B1F-EA4A-43FD-90A1-ECE948DD186C}" presName="node" presStyleLbl="node1" presStyleIdx="5" presStyleCnt="9">
        <dgm:presLayoutVars>
          <dgm:bulletEnabled val="1"/>
        </dgm:presLayoutVars>
      </dgm:prSet>
      <dgm:spPr/>
    </dgm:pt>
    <dgm:pt modelId="{928E4205-ABC8-47A6-BD68-B45ECDDEEF8A}" type="pres">
      <dgm:prSet presAssocID="{00AF151A-48F2-4007-B336-7F145A47B121}" presName="sibTrans" presStyleCnt="0"/>
      <dgm:spPr/>
    </dgm:pt>
    <dgm:pt modelId="{91A3007F-FD95-42AB-9ACC-5829816455EA}" type="pres">
      <dgm:prSet presAssocID="{2D761943-C66A-475B-BF3D-2DD60C8E06A2}" presName="node" presStyleLbl="node1" presStyleIdx="6" presStyleCnt="9">
        <dgm:presLayoutVars>
          <dgm:bulletEnabled val="1"/>
        </dgm:presLayoutVars>
      </dgm:prSet>
      <dgm:spPr/>
    </dgm:pt>
    <dgm:pt modelId="{156C9F00-FDE2-4F15-86DA-0DD032524FA1}" type="pres">
      <dgm:prSet presAssocID="{85801448-A662-43D9-8C51-781A9B492FFC}" presName="sibTrans" presStyleCnt="0"/>
      <dgm:spPr/>
    </dgm:pt>
    <dgm:pt modelId="{E0324AE1-FE2C-4CB3-89AD-548B8D742523}" type="pres">
      <dgm:prSet presAssocID="{CB386296-39D4-4517-A647-613ED038C44B}" presName="node" presStyleLbl="node1" presStyleIdx="7" presStyleCnt="9">
        <dgm:presLayoutVars>
          <dgm:bulletEnabled val="1"/>
        </dgm:presLayoutVars>
      </dgm:prSet>
      <dgm:spPr/>
    </dgm:pt>
    <dgm:pt modelId="{FC20AB80-55B6-4CE3-B7CD-99EEB7452746}" type="pres">
      <dgm:prSet presAssocID="{3F795148-B133-4B7D-A889-FECA7C752AA1}" presName="sibTrans" presStyleCnt="0"/>
      <dgm:spPr/>
    </dgm:pt>
    <dgm:pt modelId="{34064865-48D6-4D2C-9825-A52BE7CA289A}" type="pres">
      <dgm:prSet presAssocID="{37A74F68-229A-4117-B33A-97034C3D54B8}" presName="node" presStyleLbl="node1" presStyleIdx="8" presStyleCnt="9">
        <dgm:presLayoutVars>
          <dgm:bulletEnabled val="1"/>
        </dgm:presLayoutVars>
      </dgm:prSet>
      <dgm:spPr/>
    </dgm:pt>
  </dgm:ptLst>
  <dgm:cxnLst>
    <dgm:cxn modelId="{71F8A50E-D9D2-4190-BB89-63118FBAC239}" srcId="{66CB9738-4E73-4119-9443-A9C7872B563A}" destId="{C1F34B1F-EA4A-43FD-90A1-ECE948DD186C}" srcOrd="5" destOrd="0" parTransId="{8B19FEBA-4F87-4C21-B11A-327213AE3872}" sibTransId="{00AF151A-48F2-4007-B336-7F145A47B121}"/>
    <dgm:cxn modelId="{1F94E92B-93D5-484D-ADD1-63EAFE1585E1}" srcId="{66CB9738-4E73-4119-9443-A9C7872B563A}" destId="{2D761943-C66A-475B-BF3D-2DD60C8E06A2}" srcOrd="6" destOrd="0" parTransId="{CED83EE7-2A87-44CB-AFA0-81CD7B80A02F}" sibTransId="{85801448-A662-43D9-8C51-781A9B492FFC}"/>
    <dgm:cxn modelId="{C35CE92D-EDF6-4F5D-A961-7F5AD913171E}" type="presOf" srcId="{40CAB4C5-B9C1-4C78-A31A-891B26325B99}" destId="{0C5E713F-279F-4CBE-AABE-83D960FA3FD0}" srcOrd="0" destOrd="0" presId="urn:microsoft.com/office/officeart/2005/8/layout/default"/>
    <dgm:cxn modelId="{ADC68531-BA8A-4C2C-B55C-FFBC3CB15D90}" srcId="{66CB9738-4E73-4119-9443-A9C7872B563A}" destId="{94990234-5C6C-4626-9545-24DBAEC3E3B0}" srcOrd="1" destOrd="0" parTransId="{27BF529C-A9DD-4214-9BDB-68B78C13D2DC}" sibTransId="{F4B6FA74-004E-437E-A5F4-5D02A6E0D15E}"/>
    <dgm:cxn modelId="{C2A45662-4329-474E-AA74-B5BC09346AF0}" srcId="{66CB9738-4E73-4119-9443-A9C7872B563A}" destId="{37A74F68-229A-4117-B33A-97034C3D54B8}" srcOrd="8" destOrd="0" parTransId="{7A95B7FF-732F-4489-B967-F88B9A01E283}" sibTransId="{50D4CCC7-3619-4770-9546-398FEBEC0AD2}"/>
    <dgm:cxn modelId="{328DAF62-5273-4ECE-B0AD-B3C105B9C7F3}" srcId="{66CB9738-4E73-4119-9443-A9C7872B563A}" destId="{CB386296-39D4-4517-A647-613ED038C44B}" srcOrd="7" destOrd="0" parTransId="{D0E3627E-287C-4D96-A6AC-C5C3780223A2}" sibTransId="{3F795148-B133-4B7D-A889-FECA7C752AA1}"/>
    <dgm:cxn modelId="{0D2F4147-84E9-4BAC-BB45-129F1B764E1B}" srcId="{66CB9738-4E73-4119-9443-A9C7872B563A}" destId="{6172B32A-471A-41E7-B2BE-B34CDC1AB5A5}" srcOrd="2" destOrd="0" parTransId="{FE27FD80-AA8D-4E54-8F40-1A25738D7CF0}" sibTransId="{B28FD0F6-B452-41EF-AA9F-0B96DC927FBC}"/>
    <dgm:cxn modelId="{36A0D94E-93D3-4A1F-BE14-6B0740CDBFC6}" type="presOf" srcId="{94990234-5C6C-4626-9545-24DBAEC3E3B0}" destId="{70CE4256-0227-4CE4-9660-8C235255614F}" srcOrd="0" destOrd="0" presId="urn:microsoft.com/office/officeart/2005/8/layout/default"/>
    <dgm:cxn modelId="{4008B250-107D-41BA-A636-B7FB6A8BF6E8}" srcId="{66CB9738-4E73-4119-9443-A9C7872B563A}" destId="{40CAB4C5-B9C1-4C78-A31A-891B26325B99}" srcOrd="0" destOrd="0" parTransId="{006D5695-3622-4505-B6EB-C048917104B3}" sibTransId="{02ADA8DC-E452-4D5C-B084-C4DF461AA091}"/>
    <dgm:cxn modelId="{1BB7D656-7C51-452E-903F-B59912820386}" type="presOf" srcId="{C1F34B1F-EA4A-43FD-90A1-ECE948DD186C}" destId="{756C6424-3161-4FAE-9099-C1871F00FB3D}" srcOrd="0" destOrd="0" presId="urn:microsoft.com/office/officeart/2005/8/layout/default"/>
    <dgm:cxn modelId="{E7C4A085-6980-4DF2-9981-EDBD3D4CF4D5}" type="presOf" srcId="{2D761943-C66A-475B-BF3D-2DD60C8E06A2}" destId="{91A3007F-FD95-42AB-9ACC-5829816455EA}" srcOrd="0" destOrd="0" presId="urn:microsoft.com/office/officeart/2005/8/layout/default"/>
    <dgm:cxn modelId="{9C35F18E-8DA8-4D63-A3DA-31D2A24CD249}" type="presOf" srcId="{37A74F68-229A-4117-B33A-97034C3D54B8}" destId="{34064865-48D6-4D2C-9825-A52BE7CA289A}" srcOrd="0" destOrd="0" presId="urn:microsoft.com/office/officeart/2005/8/layout/default"/>
    <dgm:cxn modelId="{30278CA3-1E45-4497-BD39-1F71FDD483D5}" type="presOf" srcId="{66CB9738-4E73-4119-9443-A9C7872B563A}" destId="{980602AD-6E3D-4B60-B372-540CC2EC4946}" srcOrd="0" destOrd="0" presId="urn:microsoft.com/office/officeart/2005/8/layout/default"/>
    <dgm:cxn modelId="{60C8BDC9-12F1-471D-A68C-FD80621E0BAA}" srcId="{66CB9738-4E73-4119-9443-A9C7872B563A}" destId="{F5BFE979-AAE6-4809-A641-F85840EABA82}" srcOrd="4" destOrd="0" parTransId="{716A0D02-BB7F-4E48-AE39-75851AF53C65}" sibTransId="{DD61E1D5-CE29-4CF2-9CC1-EB850CC25EBA}"/>
    <dgm:cxn modelId="{CC0C4BCC-3A8F-445E-B502-DEEE120E1F43}" type="presOf" srcId="{F5BFE979-AAE6-4809-A641-F85840EABA82}" destId="{5883B066-EA80-463E-8441-E00D96340AD0}" srcOrd="0" destOrd="0" presId="urn:microsoft.com/office/officeart/2005/8/layout/default"/>
    <dgm:cxn modelId="{A00A59D4-4FBF-4CF7-B215-35C4B76283ED}" type="presOf" srcId="{2455AD23-8BA7-45A7-84BD-C9FFFC718B13}" destId="{05C4922B-1985-494A-A07D-03706C599A36}" srcOrd="0" destOrd="0" presId="urn:microsoft.com/office/officeart/2005/8/layout/default"/>
    <dgm:cxn modelId="{09BC99DF-20A0-453B-9483-14F83094176D}" srcId="{66CB9738-4E73-4119-9443-A9C7872B563A}" destId="{2455AD23-8BA7-45A7-84BD-C9FFFC718B13}" srcOrd="3" destOrd="0" parTransId="{40E6BF5E-8BDB-4E5D-83DF-BE0B68E52150}" sibTransId="{597C37CF-B467-4443-9994-0ACAD9B30A82}"/>
    <dgm:cxn modelId="{517B7AE9-7268-461F-87C2-712A88DA5F50}" type="presOf" srcId="{6172B32A-471A-41E7-B2BE-B34CDC1AB5A5}" destId="{1FF0B270-365F-4353-AE30-57BEC362B6DA}" srcOrd="0" destOrd="0" presId="urn:microsoft.com/office/officeart/2005/8/layout/default"/>
    <dgm:cxn modelId="{6CEE49FF-CB23-4CC4-B511-0720685FD952}" type="presOf" srcId="{CB386296-39D4-4517-A647-613ED038C44B}" destId="{E0324AE1-FE2C-4CB3-89AD-548B8D742523}" srcOrd="0" destOrd="0" presId="urn:microsoft.com/office/officeart/2005/8/layout/default"/>
    <dgm:cxn modelId="{2A79A817-0D2A-4D3A-82BF-DD1543D7F6E4}" type="presParOf" srcId="{980602AD-6E3D-4B60-B372-540CC2EC4946}" destId="{0C5E713F-279F-4CBE-AABE-83D960FA3FD0}" srcOrd="0" destOrd="0" presId="urn:microsoft.com/office/officeart/2005/8/layout/default"/>
    <dgm:cxn modelId="{A8C45CC6-41FD-4FF7-B410-322E5BC4C46D}" type="presParOf" srcId="{980602AD-6E3D-4B60-B372-540CC2EC4946}" destId="{21F838FE-348D-4DD1-805D-33FE43747F70}" srcOrd="1" destOrd="0" presId="urn:microsoft.com/office/officeart/2005/8/layout/default"/>
    <dgm:cxn modelId="{84FC849B-6BE7-478B-AA20-F4EA618D224F}" type="presParOf" srcId="{980602AD-6E3D-4B60-B372-540CC2EC4946}" destId="{70CE4256-0227-4CE4-9660-8C235255614F}" srcOrd="2" destOrd="0" presId="urn:microsoft.com/office/officeart/2005/8/layout/default"/>
    <dgm:cxn modelId="{E32A0AD1-B1E7-473E-B39E-558821A52C64}" type="presParOf" srcId="{980602AD-6E3D-4B60-B372-540CC2EC4946}" destId="{00CCAC55-5202-4BED-9F8F-E8FB97067507}" srcOrd="3" destOrd="0" presId="urn:microsoft.com/office/officeart/2005/8/layout/default"/>
    <dgm:cxn modelId="{15986008-17FC-4B32-9055-243A70999589}" type="presParOf" srcId="{980602AD-6E3D-4B60-B372-540CC2EC4946}" destId="{1FF0B270-365F-4353-AE30-57BEC362B6DA}" srcOrd="4" destOrd="0" presId="urn:microsoft.com/office/officeart/2005/8/layout/default"/>
    <dgm:cxn modelId="{557CEB41-9278-4F4F-99D5-3F707C38B3C8}" type="presParOf" srcId="{980602AD-6E3D-4B60-B372-540CC2EC4946}" destId="{3BF26879-669F-4581-A4CF-2BFA31B76A8E}" srcOrd="5" destOrd="0" presId="urn:microsoft.com/office/officeart/2005/8/layout/default"/>
    <dgm:cxn modelId="{D2DC9E01-14A0-4378-9A4C-98CD9A3F3A0E}" type="presParOf" srcId="{980602AD-6E3D-4B60-B372-540CC2EC4946}" destId="{05C4922B-1985-494A-A07D-03706C599A36}" srcOrd="6" destOrd="0" presId="urn:microsoft.com/office/officeart/2005/8/layout/default"/>
    <dgm:cxn modelId="{3006BC96-5495-4167-9684-8DE142C7607D}" type="presParOf" srcId="{980602AD-6E3D-4B60-B372-540CC2EC4946}" destId="{D289A399-1855-482D-ACDC-F41179104CB4}" srcOrd="7" destOrd="0" presId="urn:microsoft.com/office/officeart/2005/8/layout/default"/>
    <dgm:cxn modelId="{B5510455-86F3-420D-9CF4-ADE53B84244C}" type="presParOf" srcId="{980602AD-6E3D-4B60-B372-540CC2EC4946}" destId="{5883B066-EA80-463E-8441-E00D96340AD0}" srcOrd="8" destOrd="0" presId="urn:microsoft.com/office/officeart/2005/8/layout/default"/>
    <dgm:cxn modelId="{D643BC6C-BCBE-455B-B73B-F73D270A58C2}" type="presParOf" srcId="{980602AD-6E3D-4B60-B372-540CC2EC4946}" destId="{3A574B89-DBC4-45A7-B4FA-943E5744EC0F}" srcOrd="9" destOrd="0" presId="urn:microsoft.com/office/officeart/2005/8/layout/default"/>
    <dgm:cxn modelId="{55E2DFA7-31D6-4BCD-8706-7616374814B0}" type="presParOf" srcId="{980602AD-6E3D-4B60-B372-540CC2EC4946}" destId="{756C6424-3161-4FAE-9099-C1871F00FB3D}" srcOrd="10" destOrd="0" presId="urn:microsoft.com/office/officeart/2005/8/layout/default"/>
    <dgm:cxn modelId="{58C3EF8D-362F-4A9F-B288-87097AFFB054}" type="presParOf" srcId="{980602AD-6E3D-4B60-B372-540CC2EC4946}" destId="{928E4205-ABC8-47A6-BD68-B45ECDDEEF8A}" srcOrd="11" destOrd="0" presId="urn:microsoft.com/office/officeart/2005/8/layout/default"/>
    <dgm:cxn modelId="{911B66D6-4534-4007-8E86-AFB2F0B75FB2}" type="presParOf" srcId="{980602AD-6E3D-4B60-B372-540CC2EC4946}" destId="{91A3007F-FD95-42AB-9ACC-5829816455EA}" srcOrd="12" destOrd="0" presId="urn:microsoft.com/office/officeart/2005/8/layout/default"/>
    <dgm:cxn modelId="{52AB37A7-4FBE-48F5-8DDA-2B68DCFC2F49}" type="presParOf" srcId="{980602AD-6E3D-4B60-B372-540CC2EC4946}" destId="{156C9F00-FDE2-4F15-86DA-0DD032524FA1}" srcOrd="13" destOrd="0" presId="urn:microsoft.com/office/officeart/2005/8/layout/default"/>
    <dgm:cxn modelId="{8AE00CD8-631C-4068-9030-2C3F6AEC714D}" type="presParOf" srcId="{980602AD-6E3D-4B60-B372-540CC2EC4946}" destId="{E0324AE1-FE2C-4CB3-89AD-548B8D742523}" srcOrd="14" destOrd="0" presId="urn:microsoft.com/office/officeart/2005/8/layout/default"/>
    <dgm:cxn modelId="{BE7A4D4B-02FD-463A-97C3-5ED3CF6FCC1F}" type="presParOf" srcId="{980602AD-6E3D-4B60-B372-540CC2EC4946}" destId="{FC20AB80-55B6-4CE3-B7CD-99EEB7452746}" srcOrd="15" destOrd="0" presId="urn:microsoft.com/office/officeart/2005/8/layout/default"/>
    <dgm:cxn modelId="{03CC86C4-4606-44E1-A0A0-1B9E08A12077}" type="presParOf" srcId="{980602AD-6E3D-4B60-B372-540CC2EC4946}" destId="{34064865-48D6-4D2C-9825-A52BE7CA289A}"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5E713F-279F-4CBE-AABE-83D960FA3FD0}">
      <dsp:nvSpPr>
        <dsp:cNvPr id="0" name=""/>
        <dsp:cNvSpPr/>
      </dsp:nvSpPr>
      <dsp:spPr>
        <a:xfrm>
          <a:off x="828875" y="1101"/>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Collect data from Snowflake database.</a:t>
          </a:r>
        </a:p>
      </dsp:txBody>
      <dsp:txXfrm>
        <a:off x="828875" y="1101"/>
        <a:ext cx="1965473" cy="1179284"/>
      </dsp:txXfrm>
    </dsp:sp>
    <dsp:sp modelId="{70CE4256-0227-4CE4-9660-8C235255614F}">
      <dsp:nvSpPr>
        <dsp:cNvPr id="0" name=""/>
        <dsp:cNvSpPr/>
      </dsp:nvSpPr>
      <dsp:spPr>
        <a:xfrm>
          <a:off x="2990896" y="1101"/>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Exclude nulls and duplicate rows.</a:t>
          </a:r>
        </a:p>
      </dsp:txBody>
      <dsp:txXfrm>
        <a:off x="2990896" y="1101"/>
        <a:ext cx="1965473" cy="1179284"/>
      </dsp:txXfrm>
    </dsp:sp>
    <dsp:sp modelId="{1FF0B270-365F-4353-AE30-57BEC362B6DA}">
      <dsp:nvSpPr>
        <dsp:cNvPr id="0" name=""/>
        <dsp:cNvSpPr/>
      </dsp:nvSpPr>
      <dsp:spPr>
        <a:xfrm>
          <a:off x="5152917" y="1101"/>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Import into Jupyter Notebook.</a:t>
          </a:r>
        </a:p>
      </dsp:txBody>
      <dsp:txXfrm>
        <a:off x="5152917" y="1101"/>
        <a:ext cx="1965473" cy="1179284"/>
      </dsp:txXfrm>
    </dsp:sp>
    <dsp:sp modelId="{05C4922B-1985-494A-A07D-03706C599A36}">
      <dsp:nvSpPr>
        <dsp:cNvPr id="0" name=""/>
        <dsp:cNvSpPr/>
      </dsp:nvSpPr>
      <dsp:spPr>
        <a:xfrm>
          <a:off x="828875" y="1376932"/>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Treat outliers using median imputation.</a:t>
          </a:r>
        </a:p>
      </dsp:txBody>
      <dsp:txXfrm>
        <a:off x="828875" y="1376932"/>
        <a:ext cx="1965473" cy="1179284"/>
      </dsp:txXfrm>
    </dsp:sp>
    <dsp:sp modelId="{5883B066-EA80-463E-8441-E00D96340AD0}">
      <dsp:nvSpPr>
        <dsp:cNvPr id="0" name=""/>
        <dsp:cNvSpPr/>
      </dsp:nvSpPr>
      <dsp:spPr>
        <a:xfrm>
          <a:off x="2990896" y="1376932"/>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Convert categorical variables to numerical using encoding.</a:t>
          </a:r>
        </a:p>
      </dsp:txBody>
      <dsp:txXfrm>
        <a:off x="2990896" y="1376932"/>
        <a:ext cx="1965473" cy="1179284"/>
      </dsp:txXfrm>
    </dsp:sp>
    <dsp:sp modelId="{756C6424-3161-4FAE-9099-C1871F00FB3D}">
      <dsp:nvSpPr>
        <dsp:cNvPr id="0" name=""/>
        <dsp:cNvSpPr/>
      </dsp:nvSpPr>
      <dsp:spPr>
        <a:xfrm>
          <a:off x="5152917" y="1376932"/>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Remove multicollinear variables.</a:t>
          </a:r>
        </a:p>
      </dsp:txBody>
      <dsp:txXfrm>
        <a:off x="5152917" y="1376932"/>
        <a:ext cx="1965473" cy="1179284"/>
      </dsp:txXfrm>
    </dsp:sp>
    <dsp:sp modelId="{91A3007F-FD95-42AB-9ACC-5829816455EA}">
      <dsp:nvSpPr>
        <dsp:cNvPr id="0" name=""/>
        <dsp:cNvSpPr/>
      </dsp:nvSpPr>
      <dsp:spPr>
        <a:xfrm>
          <a:off x="828875" y="2752764"/>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Perform Multiple Linear Regression Analysis</a:t>
          </a:r>
        </a:p>
      </dsp:txBody>
      <dsp:txXfrm>
        <a:off x="828875" y="2752764"/>
        <a:ext cx="1965473" cy="1179284"/>
      </dsp:txXfrm>
    </dsp:sp>
    <dsp:sp modelId="{E0324AE1-FE2C-4CB3-89AD-548B8D742523}">
      <dsp:nvSpPr>
        <dsp:cNvPr id="0" name=""/>
        <dsp:cNvSpPr/>
      </dsp:nvSpPr>
      <dsp:spPr>
        <a:xfrm>
          <a:off x="2990896" y="2752764"/>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Remove non-statistically significant variables</a:t>
          </a:r>
        </a:p>
      </dsp:txBody>
      <dsp:txXfrm>
        <a:off x="2990896" y="2752764"/>
        <a:ext cx="1965473" cy="1179284"/>
      </dsp:txXfrm>
    </dsp:sp>
    <dsp:sp modelId="{34064865-48D6-4D2C-9825-A52BE7CA289A}">
      <dsp:nvSpPr>
        <dsp:cNvPr id="0" name=""/>
        <dsp:cNvSpPr/>
      </dsp:nvSpPr>
      <dsp:spPr>
        <a:xfrm>
          <a:off x="5152917" y="2752764"/>
          <a:ext cx="1965473" cy="1179284"/>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kern="1200" dirty="0"/>
            <a:t>Perform final Multiple Linear Regression Analysis</a:t>
          </a:r>
        </a:p>
      </dsp:txBody>
      <dsp:txXfrm>
        <a:off x="5152917" y="2752764"/>
        <a:ext cx="1965473" cy="117928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E8FA38E-9F41-1A45-879F-0B93BA5093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F016A96-BC72-0640-9AEE-870574F388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B0B091C-A27C-3C4B-82F1-DDBD9A028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01FC8B-EC93-C64D-BBD2-37E30DAF45BC}" type="slidenum">
              <a:rPr lang="en-US" smtClean="0"/>
              <a:t>‹#›</a:t>
            </a:fld>
            <a:endParaRPr lang="en-US" dirty="0"/>
          </a:p>
        </p:txBody>
      </p:sp>
      <p:sp>
        <p:nvSpPr>
          <p:cNvPr id="3" name="Date Placeholder 2">
            <a:extLst>
              <a:ext uri="{FF2B5EF4-FFF2-40B4-BE49-F238E27FC236}">
                <a16:creationId xmlns:a16="http://schemas.microsoft.com/office/drawing/2014/main" id="{587D4734-4CAE-4B5B-A5BF-2204F730257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15A48E-F7AD-43EC-AC50-8729FE3865BE}" type="datetimeFigureOut">
              <a:rPr lang="en-US" smtClean="0"/>
              <a:t>1/10/2025</a:t>
            </a:fld>
            <a:endParaRPr lang="en-US"/>
          </a:p>
        </p:txBody>
      </p:sp>
    </p:spTree>
    <p:extLst>
      <p:ext uri="{BB962C8B-B14F-4D97-AF65-F5344CB8AC3E}">
        <p14:creationId xmlns:p14="http://schemas.microsoft.com/office/powerpoint/2010/main" val="396081179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png>
</file>

<file path=ppt/media/image20.jpeg>
</file>

<file path=ppt/media/image3.jpe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5F854-E2CE-6F4E-A0CF-CB175674CF4C}" type="datetimeFigureOut">
              <a:rPr lang="en-US" smtClean="0"/>
              <a:t>1/10/2025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111EE-B1CE-3F40-8B0E-AB6A92B85452}" type="slidenum">
              <a:rPr lang="en-US" smtClean="0"/>
              <a:t>‹#›</a:t>
            </a:fld>
            <a:endParaRPr lang="en-US" dirty="0"/>
          </a:p>
        </p:txBody>
      </p:sp>
    </p:spTree>
    <p:extLst>
      <p:ext uri="{BB962C8B-B14F-4D97-AF65-F5344CB8AC3E}">
        <p14:creationId xmlns:p14="http://schemas.microsoft.com/office/powerpoint/2010/main" val="165684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thank you for joining this presentation today: Multiple Linear Regression analysis on alarm cases for Customer Premises Equipment or CPE. </a:t>
            </a: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1</a:t>
            </a:fld>
            <a:endParaRPr lang="en-US" dirty="0"/>
          </a:p>
        </p:txBody>
      </p:sp>
    </p:spTree>
    <p:extLst>
      <p:ext uri="{BB962C8B-B14F-4D97-AF65-F5344CB8AC3E}">
        <p14:creationId xmlns:p14="http://schemas.microsoft.com/office/powerpoint/2010/main" val="479338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89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Quite a few variables in this dataset were multicollinear which adds complexity to the data while not adding any benefit. There were also a handful of variables that had no statistical significance to the alarm clearing. The recommended course of action is for the ISP to simplify the level of detail that the alarm cases are given. This will aid the data analysis process in the future. </a:t>
            </a:r>
            <a:endParaRPr lang="en-US" sz="1800" dirty="0">
              <a:effectLst/>
              <a:latin typeface="Times New Roman" panose="02020603050405020304" pitchFamily="18" charset="0"/>
              <a:ea typeface="Times New Roman" panose="02020603050405020304" pitchFamily="18" charset="0"/>
            </a:endParaRPr>
          </a:p>
          <a:p>
            <a:pPr marL="889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889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A second proposed direction of approach on a future study would be to create another MLR model evaluating the “Closing” codes instead of the “Open” codes. Perhaps this could improve the model’s explanatory power since more knowledge is understood at the end of the case than at the beginning.</a:t>
            </a:r>
            <a:endParaRPr lang="en-US" sz="1800" dirty="0">
              <a:effectLst/>
              <a:latin typeface="Times New Roman" panose="02020603050405020304" pitchFamily="18" charset="0"/>
              <a:ea typeface="Times New Roman" panose="02020603050405020304" pitchFamily="18" charset="0"/>
            </a:endParaRPr>
          </a:p>
          <a:p>
            <a:pPr marL="889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889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Lastly, another direction to take would be to focus the MLR model on the service status instead of the alarm clearing. Service status variable is historical and static, whereas the alarm clearing object on the case dynamically changes when the alarm itself clears or activates. This would be useful information for the ISP that might explain more about why some products, queues, origins, etc., tend to correlate to “Out of Service” events.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10</a:t>
            </a:fld>
            <a:endParaRPr lang="en-US" dirty="0"/>
          </a:p>
        </p:txBody>
      </p:sp>
    </p:spTree>
    <p:extLst>
      <p:ext uri="{BB962C8B-B14F-4D97-AF65-F5344CB8AC3E}">
        <p14:creationId xmlns:p14="http://schemas.microsoft.com/office/powerpoint/2010/main" val="3210803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333333"/>
                </a:solidFill>
                <a:effectLst/>
                <a:latin typeface="Times New Roman" panose="02020603050405020304" pitchFamily="18" charset="0"/>
                <a:ea typeface="Times New Roman" panose="02020603050405020304" pitchFamily="18" charset="0"/>
              </a:rPr>
              <a:t>Predictive Analytics can greatly help a Service Provider become more proactive in its approach to network optimization than strictly being reactionary. Being able to accurately predict the future alarms on customers’ network devices would aid the ISP in streamlining processes, enhancing their decision making, and allocating resources. All of which would drive the company towards providing a better customer experience. All of this provides a positive customer experience, which in turn has a positive correlation to the Service Provider’s revenue.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11</a:t>
            </a:fld>
            <a:endParaRPr lang="en-US" dirty="0"/>
          </a:p>
        </p:txBody>
      </p:sp>
    </p:spTree>
    <p:extLst>
      <p:ext uri="{BB962C8B-B14F-4D97-AF65-F5344CB8AC3E}">
        <p14:creationId xmlns:p14="http://schemas.microsoft.com/office/powerpoint/2010/main" val="17186667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am I? Why am I speaking on this topic today? And what qualifies me to talk about this topic? </a:t>
            </a:r>
          </a:p>
          <a:p>
            <a:endParaRPr lang="en-US" dirty="0"/>
          </a:p>
          <a:p>
            <a:r>
              <a:rPr lang="en-US" dirty="0"/>
              <a:t>Well, just a little bit about me starts with me graduating with a Bachelor’s degree in Mathematics. </a:t>
            </a:r>
          </a:p>
          <a:p>
            <a:endParaRPr lang="en-US" dirty="0"/>
          </a:p>
          <a:p>
            <a:r>
              <a:rPr lang="en-US" dirty="0"/>
              <a:t>I’ve been employed at the same company, Windstream, for 25 years. In my time here, I’ve worked several different jobs and have been involved in several large projects that were dedicated mainly to data analysis coupled with data integrity. </a:t>
            </a:r>
          </a:p>
          <a:p>
            <a:endParaRPr lang="en-US" dirty="0"/>
          </a:p>
          <a:p>
            <a:r>
              <a:rPr lang="en-US" dirty="0"/>
              <a:t>I’m currently a Senior Consultant working in the role of Salesforce Administrator overseeing all automation processes related to alarm cases.</a:t>
            </a:r>
          </a:p>
          <a:p>
            <a:endParaRPr lang="en-US" dirty="0"/>
          </a:p>
          <a:p>
            <a:r>
              <a:rPr lang="en-US" dirty="0"/>
              <a:t>I have been intrigued with furthering my education in the field of data analytics, which is why my journey has led me to pursue a Master’s degree in this field. </a:t>
            </a:r>
          </a:p>
        </p:txBody>
      </p:sp>
      <p:sp>
        <p:nvSpPr>
          <p:cNvPr id="4" name="Slide Number Placeholder 3"/>
          <p:cNvSpPr>
            <a:spLocks noGrp="1"/>
          </p:cNvSpPr>
          <p:nvPr>
            <p:ph type="sldNum" sz="quarter" idx="5"/>
          </p:nvPr>
        </p:nvSpPr>
        <p:spPr/>
        <p:txBody>
          <a:bodyPr/>
          <a:lstStyle/>
          <a:p>
            <a:fld id="{07D111EE-B1CE-3F40-8B0E-AB6A92B85452}" type="slidenum">
              <a:rPr lang="en-US" smtClean="0"/>
              <a:t>2</a:t>
            </a:fld>
            <a:endParaRPr lang="en-US" dirty="0"/>
          </a:p>
        </p:txBody>
      </p:sp>
    </p:spTree>
    <p:extLst>
      <p:ext uri="{BB962C8B-B14F-4D97-AF65-F5344CB8AC3E}">
        <p14:creationId xmlns:p14="http://schemas.microsoft.com/office/powerpoint/2010/main" val="1854884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In our ever-evolving world of technology with the exponentially expanding Internet of Things (IoT), as a society in the United States we have more devices online than ever before. Having quality, fast, and reliable internet service is paramount to business customers who depend and rely on them for their businesses to operate efficiently. When businesses are offline it hampers their ability to run their business effectively.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For Internet Service Providers (ISPs) that are providing internet service to a business, it is imperative that when their customers are experiencing service affecting events that they be repaired and/or services are restored quickly, efficiently, and correctly. Getting their customers back online is the most important thing, and time is of the essence. Afterall, if the ISP struggles to provide excellent service to their customers, then in the end, their customers will find another ISP who can. Therefore, this has a negative impact on the ISPs revenue. </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7D111EE-B1CE-3F40-8B0E-AB6A92B85452}" type="slidenum">
              <a:rPr lang="en-US" smtClean="0"/>
              <a:t>3</a:t>
            </a:fld>
            <a:endParaRPr lang="en-US" dirty="0"/>
          </a:p>
        </p:txBody>
      </p:sp>
    </p:spTree>
    <p:extLst>
      <p:ext uri="{BB962C8B-B14F-4D97-AF65-F5344CB8AC3E}">
        <p14:creationId xmlns:p14="http://schemas.microsoft.com/office/powerpoint/2010/main" val="1713020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4</a:t>
            </a:fld>
            <a:endParaRPr lang="en-US" dirty="0"/>
          </a:p>
        </p:txBody>
      </p:sp>
    </p:spTree>
    <p:extLst>
      <p:ext uri="{BB962C8B-B14F-4D97-AF65-F5344CB8AC3E}">
        <p14:creationId xmlns:p14="http://schemas.microsoft.com/office/powerpoint/2010/main" val="653868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333333"/>
                </a:solidFill>
                <a:effectLst/>
                <a:latin typeface="Times New Roman" panose="02020603050405020304" pitchFamily="18" charset="0"/>
                <a:ea typeface="Times New Roman" panose="02020603050405020304" pitchFamily="18" charset="0"/>
              </a:rPr>
              <a:t>Whenever one of these devices goes offline, an alarm case is created. The alarm case has information related to the service affecting event. The hypothesis of this research is that there is a significant correlation between at least one of the independent variables and the alarm being cleared. </a:t>
            </a:r>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5</a:t>
            </a:fld>
            <a:endParaRPr lang="en-US" dirty="0"/>
          </a:p>
        </p:txBody>
      </p:sp>
    </p:spTree>
    <p:extLst>
      <p:ext uri="{BB962C8B-B14F-4D97-AF65-F5344CB8AC3E}">
        <p14:creationId xmlns:p14="http://schemas.microsoft.com/office/powerpoint/2010/main" val="774855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briefly summarize the data analysis process, data was first collected from the source directly from a Snowflake database. Nulls and duplicate rows were excluded from the dataset prior to importing it into a Jupyter Notebook. Outliers were treated using median imputation. To perform Multiple Linear Regression, all categorical variables were converted to numerical using encoding. Then all multicollinear variables were removed from the dataset. The initial Multiple Linear Regression Analysis was then performed, and all non-statistically significant variables were removed. Lastly, the final Multiple Linear Regression model was run. </a:t>
            </a:r>
          </a:p>
        </p:txBody>
      </p:sp>
      <p:sp>
        <p:nvSpPr>
          <p:cNvPr id="4" name="Slide Number Placeholder 3"/>
          <p:cNvSpPr>
            <a:spLocks noGrp="1"/>
          </p:cNvSpPr>
          <p:nvPr>
            <p:ph type="sldNum" sz="quarter" idx="5"/>
          </p:nvPr>
        </p:nvSpPr>
        <p:spPr/>
        <p:txBody>
          <a:bodyPr/>
          <a:lstStyle/>
          <a:p>
            <a:fld id="{07D111EE-B1CE-3F40-8B0E-AB6A92B85452}" type="slidenum">
              <a:rPr lang="en-US" smtClean="0"/>
              <a:t>6</a:t>
            </a:fld>
            <a:endParaRPr lang="en-US" dirty="0"/>
          </a:p>
        </p:txBody>
      </p:sp>
    </p:spTree>
    <p:extLst>
      <p:ext uri="{BB962C8B-B14F-4D97-AF65-F5344CB8AC3E}">
        <p14:creationId xmlns:p14="http://schemas.microsoft.com/office/powerpoint/2010/main" val="128839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Next, we will review an outline of the findings of this research. </a:t>
            </a:r>
          </a:p>
          <a:p>
            <a:pPr marL="0" indent="0">
              <a:buFontTx/>
              <a:buNone/>
            </a:pPr>
            <a:endParaRPr lang="en-US" dirty="0"/>
          </a:p>
          <a:p>
            <a:pPr marL="171450" indent="-171450">
              <a:buFontTx/>
              <a:buChar char="-"/>
            </a:pPr>
            <a:r>
              <a:rPr lang="en-US" dirty="0"/>
              <a:t>The Adjusted R-squared and R-squared values are only 4.5% which shows that not much of the variability in the alarm clearing can be attributed to the independent variables. </a:t>
            </a:r>
          </a:p>
          <a:p>
            <a:pPr marL="171450" indent="-171450">
              <a:buFontTx/>
              <a:buChar char="-"/>
            </a:pPr>
            <a:r>
              <a:rPr lang="en-US" dirty="0"/>
              <a:t>The Assigned Queue of CSOC has the strongest negative effect on the alarm clearing at -0.7. </a:t>
            </a:r>
          </a:p>
          <a:p>
            <a:pPr marL="171450" indent="-171450">
              <a:buFontTx/>
              <a:buChar char="-"/>
            </a:pPr>
            <a:r>
              <a:rPr lang="en-US" dirty="0"/>
              <a:t>The Assigned Queue of Outage had the strongest positive effect, but not nearly as strong an effect as CSOC had negatively, at just 0.14. </a:t>
            </a: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7</a:t>
            </a:fld>
            <a:endParaRPr lang="en-US" dirty="0"/>
          </a:p>
        </p:txBody>
      </p:sp>
    </p:spTree>
    <p:extLst>
      <p:ext uri="{BB962C8B-B14F-4D97-AF65-F5344CB8AC3E}">
        <p14:creationId xmlns:p14="http://schemas.microsoft.com/office/powerpoint/2010/main" val="2151736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 high F-statistic of 306.1 with a p-value of 0.00 that is statistically significant shows us that this model is good.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means that the hypothesis can be accepted. At least one variable shows a </a:t>
            </a:r>
            <a:r>
              <a:rPr lang="en-US" sz="1200" dirty="0">
                <a:solidFill>
                  <a:srgbClr val="333333"/>
                </a:solidFill>
                <a:effectLst/>
                <a:latin typeface="Times New Roman" panose="02020603050405020304" pitchFamily="18" charset="0"/>
                <a:ea typeface="Times New Roman" panose="02020603050405020304" pitchFamily="18" charset="0"/>
              </a:rPr>
              <a:t>significant correlation with the alarm being cleared.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solidFill>
                  <a:srgbClr val="333333"/>
                </a:solidFill>
                <a:effectLst/>
                <a:latin typeface="Times New Roman" panose="02020603050405020304" pitchFamily="18" charset="0"/>
              </a:rPr>
              <a:t>In fact, there were 9 variables that had a positive impact on the alarm being cleared, and 12 variables that had a negative impact.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solidFill>
                  <a:srgbClr val="333333"/>
                </a:solidFill>
                <a:effectLst/>
                <a:latin typeface="Times New Roman" panose="02020603050405020304" pitchFamily="18" charset="0"/>
              </a:rPr>
              <a:t>Positive correlations are Primary Customer Condition, Service Status, Enterprise Service Level, Outage Assigned Queue, Open Tier 2 of LAN and Switch, and Open Tier 3 of Outage Data, Customer Down, and Customer Degraded.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solidFill>
                  <a:srgbClr val="333333"/>
                </a:solidFill>
                <a:effectLst/>
                <a:latin typeface="Times New Roman" panose="02020603050405020304" pitchFamily="18" charset="0"/>
              </a:rPr>
              <a:t>Negative correlations are Service POD Number, Customer Netcool Origin, Customer Comments, CSOC Assigned Queue, Open Tier 2 of Ethernet, and Open Tier 3 of Proactive Multiple Underlay, Proactive HA, Proactive 4G, Jitter, Latency, Packet Loss, and SD-WAN HA. </a:t>
            </a:r>
            <a:endParaRPr lang="en-US" dirty="0"/>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8</a:t>
            </a:fld>
            <a:endParaRPr lang="en-US" dirty="0"/>
          </a:p>
        </p:txBody>
      </p:sp>
    </p:spTree>
    <p:extLst>
      <p:ext uri="{BB962C8B-B14F-4D97-AF65-F5344CB8AC3E}">
        <p14:creationId xmlns:p14="http://schemas.microsoft.com/office/powerpoint/2010/main" val="19057917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The limitation of needing to convert variables to numerical is that it adds dimensionality to the dataset. This adds complexity and potentially more issues such as multicollinearity which then needs to be addressed also.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Statsmodel’s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i="1" kern="100" dirty="0">
                <a:effectLst/>
                <a:latin typeface="Times New Roman" panose="02020603050405020304" pitchFamily="18" charset="0"/>
                <a:ea typeface="Calibri" panose="020F0502020204030204" pitchFamily="34" charset="0"/>
                <a:cs typeface="Times New Roman" panose="02020603050405020304" pitchFamily="18" charset="0"/>
              </a:rPr>
              <a:t>variance_inflation_factor</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or VIF function has a drawback in that when using many variables, it often will provide only a portion of the multicollinearity in the data. To counteract this disadvantage, only a small portion of variables should be removed at a time and then check again. This process is tedious but is a crucial step in removing the correct variables that have multicollinearity.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7D111EE-B1CE-3F40-8B0E-AB6A92B85452}" type="slidenum">
              <a:rPr lang="en-US" smtClean="0"/>
              <a:t>9</a:t>
            </a:fld>
            <a:endParaRPr lang="en-US" dirty="0"/>
          </a:p>
        </p:txBody>
      </p:sp>
    </p:spTree>
    <p:extLst>
      <p:ext uri="{BB962C8B-B14F-4D97-AF65-F5344CB8AC3E}">
        <p14:creationId xmlns:p14="http://schemas.microsoft.com/office/powerpoint/2010/main" val="3807006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1/10/2025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2" name="Title 1"/>
          <p:cNvSpPr>
            <a:spLocks noGrp="1"/>
          </p:cNvSpPr>
          <p:nvPr>
            <p:ph type="ctrTitle"/>
          </p:nvPr>
        </p:nvSpPr>
        <p:spPr>
          <a:xfrm>
            <a:off x="1058669" y="854538"/>
            <a:ext cx="4567608" cy="3566160"/>
          </a:xfrm>
        </p:spPr>
        <p:txBody>
          <a:bodyPr anchor="b">
            <a:normAutofit/>
          </a:bodyPr>
          <a:lstStyle>
            <a:lvl1pPr algn="l">
              <a:lnSpc>
                <a:spcPct val="90000"/>
              </a:lnSpc>
              <a:defRPr sz="5400" spc="-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1061440" y="4429842"/>
            <a:ext cx="4567608" cy="1143000"/>
          </a:xfrm>
        </p:spPr>
        <p:txBody>
          <a:bodyPr lIns="91440" rIns="91440">
            <a:normAutofit/>
          </a:bodyPr>
          <a:lstStyle>
            <a:lvl1pPr marL="0" indent="0" algn="l">
              <a:buNone/>
              <a:defRPr sz="16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subtitle</a:t>
            </a:r>
          </a:p>
        </p:txBody>
      </p:sp>
      <p:sp>
        <p:nvSpPr>
          <p:cNvPr id="12" name="Freeform 11">
            <a:extLst>
              <a:ext uri="{FF2B5EF4-FFF2-40B4-BE49-F238E27FC236}">
                <a16:creationId xmlns:a16="http://schemas.microsoft.com/office/drawing/2014/main" id="{C28A7DB8-FEA5-5A4A-85DF-FA1ADFB3EFC5}"/>
              </a:ext>
            </a:extLst>
          </p:cNvPr>
          <p:cNvSpPr>
            <a:spLocks noGrp="1"/>
          </p:cNvSpPr>
          <p:nvPr>
            <p:ph type="pic" sz="quarter" idx="13"/>
          </p:nvPr>
        </p:nvSpPr>
        <p:spPr>
          <a:xfrm>
            <a:off x="4933721" y="-19458"/>
            <a:ext cx="7261837" cy="6877457"/>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 name="connsiteX0" fmla="*/ 3993491 w 8464509"/>
              <a:gd name="connsiteY0" fmla="*/ 19455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993491 w 8464509"/>
              <a:gd name="connsiteY6" fmla="*/ 19455 h 6858000"/>
              <a:gd name="connsiteX0" fmla="*/ 3993491 w 8464509"/>
              <a:gd name="connsiteY0" fmla="*/ 19455 h 6858000"/>
              <a:gd name="connsiteX1" fmla="*/ 3440072 w 8464509"/>
              <a:gd name="connsiteY1" fmla="*/ 37000 h 6858000"/>
              <a:gd name="connsiteX2" fmla="*/ 8464509 w 8464509"/>
              <a:gd name="connsiteY2" fmla="*/ 0 h 6858000"/>
              <a:gd name="connsiteX3" fmla="*/ 8464509 w 8464509"/>
              <a:gd name="connsiteY3" fmla="*/ 6858000 h 6858000"/>
              <a:gd name="connsiteX4" fmla="*/ 0 w 8464509"/>
              <a:gd name="connsiteY4" fmla="*/ 6858000 h 6858000"/>
              <a:gd name="connsiteX5" fmla="*/ 3993491 w 8464509"/>
              <a:gd name="connsiteY5" fmla="*/ 19455 h 6858000"/>
              <a:gd name="connsiteX0" fmla="*/ 3993491 w 8464509"/>
              <a:gd name="connsiteY0" fmla="*/ 19455 h 6858000"/>
              <a:gd name="connsiteX1" fmla="*/ 8464509 w 8464509"/>
              <a:gd name="connsiteY1" fmla="*/ 0 h 6858000"/>
              <a:gd name="connsiteX2" fmla="*/ 8464509 w 8464509"/>
              <a:gd name="connsiteY2" fmla="*/ 6858000 h 6858000"/>
              <a:gd name="connsiteX3" fmla="*/ 0 w 8464509"/>
              <a:gd name="connsiteY3" fmla="*/ 6858000 h 6858000"/>
              <a:gd name="connsiteX4" fmla="*/ 3993491 w 8464509"/>
              <a:gd name="connsiteY4" fmla="*/ 19455 h 6858000"/>
              <a:gd name="connsiteX0" fmla="*/ 4061557 w 8464509"/>
              <a:gd name="connsiteY0" fmla="*/ 0 h 6858001"/>
              <a:gd name="connsiteX1" fmla="*/ 8464509 w 8464509"/>
              <a:gd name="connsiteY1" fmla="*/ 1 h 6858001"/>
              <a:gd name="connsiteX2" fmla="*/ 8464509 w 8464509"/>
              <a:gd name="connsiteY2" fmla="*/ 6858001 h 6858001"/>
              <a:gd name="connsiteX3" fmla="*/ 0 w 8464509"/>
              <a:gd name="connsiteY3" fmla="*/ 6858001 h 6858001"/>
              <a:gd name="connsiteX4" fmla="*/ 4061557 w 8464509"/>
              <a:gd name="connsiteY4" fmla="*/ 0 h 6858001"/>
              <a:gd name="connsiteX0" fmla="*/ 5059852 w 8464509"/>
              <a:gd name="connsiteY0" fmla="*/ 19454 h 6858000"/>
              <a:gd name="connsiteX1" fmla="*/ 8464509 w 8464509"/>
              <a:gd name="connsiteY1" fmla="*/ 0 h 6858000"/>
              <a:gd name="connsiteX2" fmla="*/ 8464509 w 8464509"/>
              <a:gd name="connsiteY2" fmla="*/ 6858000 h 6858000"/>
              <a:gd name="connsiteX3" fmla="*/ 0 w 8464509"/>
              <a:gd name="connsiteY3" fmla="*/ 6858000 h 6858000"/>
              <a:gd name="connsiteX4" fmla="*/ 5059852 w 8464509"/>
              <a:gd name="connsiteY4" fmla="*/ 19454 h 6858000"/>
              <a:gd name="connsiteX0" fmla="*/ 4061557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61557 w 8464509"/>
              <a:gd name="connsiteY4" fmla="*/ 0 h 6877457"/>
              <a:gd name="connsiteX0" fmla="*/ 4040810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4509"/>
              <a:gd name="connsiteY0" fmla="*/ 0 h 6877457"/>
              <a:gd name="connsiteX1" fmla="*/ 8464509 w 8464509"/>
              <a:gd name="connsiteY1" fmla="*/ 143986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8658"/>
              <a:gd name="connsiteY0" fmla="*/ 0 h 6877457"/>
              <a:gd name="connsiteX1" fmla="*/ 8468658 w 8468658"/>
              <a:gd name="connsiteY1" fmla="*/ 12341 h 6877457"/>
              <a:gd name="connsiteX2" fmla="*/ 8464509 w 8468658"/>
              <a:gd name="connsiteY2" fmla="*/ 6877457 h 6877457"/>
              <a:gd name="connsiteX3" fmla="*/ 0 w 8468658"/>
              <a:gd name="connsiteY3" fmla="*/ 6877457 h 6877457"/>
              <a:gd name="connsiteX4" fmla="*/ 4040810 w 8468658"/>
              <a:gd name="connsiteY4" fmla="*/ 0 h 6877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8658" h="6877457">
                <a:moveTo>
                  <a:pt x="4040810" y="0"/>
                </a:moveTo>
                <a:lnTo>
                  <a:pt x="8468658" y="12341"/>
                </a:lnTo>
                <a:lnTo>
                  <a:pt x="8464509" y="6877457"/>
                </a:lnTo>
                <a:lnTo>
                  <a:pt x="0" y="6877457"/>
                </a:lnTo>
                <a:lnTo>
                  <a:pt x="4040810" y="0"/>
                </a:lnTo>
                <a:close/>
              </a:path>
            </a:pathLst>
          </a:custGeom>
          <a:solidFill>
            <a:schemeClr val="accent4"/>
          </a:solidFill>
        </p:spPr>
        <p:txBody>
          <a:bodyPr wrap="square">
            <a:noAutofit/>
          </a:bodyPr>
          <a:lstStyle/>
          <a:p>
            <a:r>
              <a:rPr lang="en-US"/>
              <a:t>Click icon to add picture</a:t>
            </a:r>
            <a:endParaRPr lang="en-US" dirty="0"/>
          </a:p>
        </p:txBody>
      </p:sp>
      <p:sp>
        <p:nvSpPr>
          <p:cNvPr id="14" name="Triangle 13">
            <a:extLst>
              <a:ext uri="{FF2B5EF4-FFF2-40B4-BE49-F238E27FC236}">
                <a16:creationId xmlns:a16="http://schemas.microsoft.com/office/drawing/2014/main" id="{6A021AF7-4044-A644-8DB8-495F263390D0}"/>
              </a:ext>
            </a:extLst>
          </p:cNvPr>
          <p:cNvSpPr/>
          <p:nvPr userDrawn="1"/>
        </p:nvSpPr>
        <p:spPr>
          <a:xfrm rot="10800000">
            <a:off x="4933721" y="267867"/>
            <a:ext cx="3031755" cy="3031755"/>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D2DFDB14-A8D5-F944-A91C-960A5C2F22AF}"/>
              </a:ext>
            </a:extLst>
          </p:cNvPr>
          <p:cNvSpPr/>
          <p:nvPr userDrawn="1"/>
        </p:nvSpPr>
        <p:spPr>
          <a:xfrm>
            <a:off x="-22175" y="5596959"/>
            <a:ext cx="1261040" cy="1261040"/>
          </a:xfrm>
          <a:prstGeom prst="triangle">
            <a:avLst/>
          </a:prstGeom>
          <a:pattFill prst="lgGrid">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B7735FBC-8FBF-9947-B380-14D44D2206B1}"/>
              </a:ext>
            </a:extLst>
          </p:cNvPr>
          <p:cNvSpPr/>
          <p:nvPr userDrawn="1"/>
        </p:nvSpPr>
        <p:spPr>
          <a:xfrm rot="10800000">
            <a:off x="184302" y="236698"/>
            <a:ext cx="519337" cy="519337"/>
          </a:xfrm>
          <a:prstGeom prst="triangle">
            <a:avLst/>
          </a:prstGeom>
          <a:pattFill prst="dk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17B7C303-8734-B141-AF0D-2945DA349FBD}"/>
              </a:ext>
            </a:extLst>
          </p:cNvPr>
          <p:cNvSpPr/>
          <p:nvPr userDrawn="1"/>
        </p:nvSpPr>
        <p:spPr>
          <a:xfrm>
            <a:off x="4414384" y="5795386"/>
            <a:ext cx="519337" cy="519337"/>
          </a:xfrm>
          <a:prstGeom prst="triangle">
            <a:avLst/>
          </a:prstGeom>
          <a:pattFill prst="wdUpDiag">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67914AE0-93F2-8346-B885-5734D2B694B2}"/>
              </a:ext>
            </a:extLst>
          </p:cNvPr>
          <p:cNvSpPr/>
          <p:nvPr userDrawn="1"/>
        </p:nvSpPr>
        <p:spPr>
          <a:xfrm rot="5400000">
            <a:off x="-48606" y="3035784"/>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1667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E872A5F6-5449-2840-B48F-2AA85FE272A3}"/>
              </a:ext>
            </a:extLst>
          </p:cNvPr>
          <p:cNvSpPr/>
          <p:nvPr userDrawn="1"/>
        </p:nvSpPr>
        <p:spPr>
          <a:xfrm>
            <a:off x="0" y="0"/>
            <a:ext cx="350259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B3A8339-6DA4-E549-AEA2-9512C53F064F}"/>
              </a:ext>
            </a:extLst>
          </p:cNvPr>
          <p:cNvSpPr/>
          <p:nvPr userDrawn="1"/>
        </p:nvSpPr>
        <p:spPr>
          <a:xfrm>
            <a:off x="3591475" y="5273069"/>
            <a:ext cx="1486666" cy="1486666"/>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2EA775-82B0-BA48-8CA2-7A09D72EC958}"/>
              </a:ext>
            </a:extLst>
          </p:cNvPr>
          <p:cNvSpPr/>
          <p:nvPr userDrawn="1"/>
        </p:nvSpPr>
        <p:spPr>
          <a:xfrm>
            <a:off x="76559" y="597553"/>
            <a:ext cx="562863" cy="562863"/>
          </a:xfrm>
          <a:prstGeom prst="triangle">
            <a:avLst/>
          </a:prstGeom>
          <a:pattFill prst="lt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2C6B50B5-10C1-4A40-9531-4F8DC16892F8}"/>
              </a:ext>
            </a:extLst>
          </p:cNvPr>
          <p:cNvSpPr/>
          <p:nvPr userDrawn="1"/>
        </p:nvSpPr>
        <p:spPr>
          <a:xfrm>
            <a:off x="357990"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25">
            <a:extLst>
              <a:ext uri="{FF2B5EF4-FFF2-40B4-BE49-F238E27FC236}">
                <a16:creationId xmlns:a16="http://schemas.microsoft.com/office/drawing/2014/main" id="{CAF18EC0-3F9F-6449-A2B2-A792B70BEA6E}"/>
              </a:ext>
            </a:extLst>
          </p:cNvPr>
          <p:cNvSpPr>
            <a:spLocks noGrp="1"/>
          </p:cNvSpPr>
          <p:nvPr>
            <p:ph type="pic" sz="quarter" idx="13"/>
          </p:nvPr>
        </p:nvSpPr>
        <p:spPr>
          <a:xfrm flipH="1">
            <a:off x="444819" y="597553"/>
            <a:ext cx="6063915" cy="6063915"/>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28" name="Title 1">
            <a:extLst>
              <a:ext uri="{FF2B5EF4-FFF2-40B4-BE49-F238E27FC236}">
                <a16:creationId xmlns:a16="http://schemas.microsoft.com/office/drawing/2014/main" id="{68357860-E91C-1745-A5D1-921689BF47AE}"/>
              </a:ext>
            </a:extLst>
          </p:cNvPr>
          <p:cNvSpPr>
            <a:spLocks noGrp="1"/>
          </p:cNvSpPr>
          <p:nvPr>
            <p:ph type="title" hasCustomPrompt="1"/>
          </p:nvPr>
        </p:nvSpPr>
        <p:spPr>
          <a:xfrm>
            <a:off x="6876994" y="1535397"/>
            <a:ext cx="4845068" cy="1858617"/>
          </a:xfrm>
        </p:spPr>
        <p:txBody>
          <a:bodyPr anchor="b">
            <a:normAutofit/>
          </a:bodyPr>
          <a:lstStyle>
            <a:lvl1pPr algn="l">
              <a:defRPr sz="4800" i="0">
                <a:solidFill>
                  <a:schemeClr val="tx1">
                    <a:lumMod val="85000"/>
                    <a:lumOff val="15000"/>
                  </a:schemeClr>
                </a:solidFill>
                <a:latin typeface="+mj-lt"/>
              </a:defRPr>
            </a:lvl1pPr>
          </a:lstStyle>
          <a:p>
            <a:r>
              <a:rPr lang="en-US" dirty="0"/>
              <a:t>Title Goes Here</a:t>
            </a:r>
          </a:p>
        </p:txBody>
      </p:sp>
      <p:sp>
        <p:nvSpPr>
          <p:cNvPr id="29" name="Content Placeholder 2">
            <a:extLst>
              <a:ext uri="{FF2B5EF4-FFF2-40B4-BE49-F238E27FC236}">
                <a16:creationId xmlns:a16="http://schemas.microsoft.com/office/drawing/2014/main" id="{094A3FA1-7F3F-2D41-ABE1-512FA9FC4843}"/>
              </a:ext>
            </a:extLst>
          </p:cNvPr>
          <p:cNvSpPr>
            <a:spLocks noGrp="1"/>
          </p:cNvSpPr>
          <p:nvPr>
            <p:ph idx="1"/>
          </p:nvPr>
        </p:nvSpPr>
        <p:spPr>
          <a:xfrm>
            <a:off x="6876996" y="3401899"/>
            <a:ext cx="4845066" cy="2107095"/>
          </a:xfrm>
        </p:spPr>
        <p:txBody>
          <a:bodyPr/>
          <a:lstStyle>
            <a:lvl1pPr marL="182880" indent="-182880" algn="l">
              <a:buClr>
                <a:srgbClr val="C5AE76"/>
              </a:buClr>
              <a:buFont typeface="Arial" panose="020B0604020202020204" pitchFamily="34" charset="0"/>
              <a:buChar char="•"/>
              <a:defRPr>
                <a:latin typeface="+mj-lt"/>
              </a:defRPr>
            </a:lvl1pPr>
            <a:lvl2pPr marL="384048" indent="-182880" algn="l">
              <a:buClr>
                <a:srgbClr val="C5AE76"/>
              </a:buClr>
              <a:buFont typeface="Arial" panose="020B0604020202020204" pitchFamily="34" charset="0"/>
              <a:buChar char="•"/>
              <a:defRPr>
                <a:latin typeface="+mj-lt"/>
              </a:defRPr>
            </a:lvl2pPr>
            <a:lvl3pPr marL="566928" indent="-182880" algn="l">
              <a:buClr>
                <a:srgbClr val="C5AE76"/>
              </a:buClr>
              <a:buFont typeface="Arial" panose="020B0604020202020204" pitchFamily="34" charset="0"/>
              <a:buChar char="•"/>
              <a:defRPr>
                <a:latin typeface="+mj-lt"/>
              </a:defRPr>
            </a:lvl3pPr>
            <a:lvl4pPr marL="749808" indent="-182880" algn="l">
              <a:buClr>
                <a:srgbClr val="C5AE76"/>
              </a:buClr>
              <a:buFont typeface="Arial" panose="020B0604020202020204" pitchFamily="34" charset="0"/>
              <a:buChar char="•"/>
              <a:defRPr>
                <a:latin typeface="+mj-lt"/>
              </a:defRPr>
            </a:lvl4pPr>
            <a:lvl5pPr marL="932688" indent="-182880" algn="l">
              <a:buClr>
                <a:srgbClr val="C5AE76"/>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7985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Narrow 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3">
            <a:extLst>
              <a:ext uri="{FF2B5EF4-FFF2-40B4-BE49-F238E27FC236}">
                <a16:creationId xmlns:a16="http://schemas.microsoft.com/office/drawing/2014/main" id="{B4D4881A-F72E-2D4F-BC41-5D2839D87000}"/>
              </a:ext>
            </a:extLst>
          </p:cNvPr>
          <p:cNvSpPr/>
          <p:nvPr userDrawn="1"/>
        </p:nvSpPr>
        <p:spPr>
          <a:xfrm>
            <a:off x="4997302" y="0"/>
            <a:ext cx="7194698" cy="6879265"/>
          </a:xfrm>
          <a:custGeom>
            <a:avLst/>
            <a:gdLst>
              <a:gd name="connsiteX0" fmla="*/ 0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0 w 5004391"/>
              <a:gd name="connsiteY4" fmla="*/ 0 h 6858000"/>
              <a:gd name="connsiteX0" fmla="*/ 1424763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1424763 w 5004391"/>
              <a:gd name="connsiteY4" fmla="*/ 0 h 6858000"/>
              <a:gd name="connsiteX0" fmla="*/ 1275907 w 5004391"/>
              <a:gd name="connsiteY0" fmla="*/ 21265 h 6858000"/>
              <a:gd name="connsiteX1" fmla="*/ 5004391 w 5004391"/>
              <a:gd name="connsiteY1" fmla="*/ 0 h 6858000"/>
              <a:gd name="connsiteX2" fmla="*/ 5004391 w 5004391"/>
              <a:gd name="connsiteY2" fmla="*/ 6858000 h 6858000"/>
              <a:gd name="connsiteX3" fmla="*/ 0 w 5004391"/>
              <a:gd name="connsiteY3" fmla="*/ 6858000 h 6858000"/>
              <a:gd name="connsiteX4" fmla="*/ 1275907 w 5004391"/>
              <a:gd name="connsiteY4" fmla="*/ 21265 h 6858000"/>
              <a:gd name="connsiteX0" fmla="*/ 3466214 w 7194698"/>
              <a:gd name="connsiteY0" fmla="*/ 21265 h 6879265"/>
              <a:gd name="connsiteX1" fmla="*/ 7194698 w 7194698"/>
              <a:gd name="connsiteY1" fmla="*/ 0 h 6879265"/>
              <a:gd name="connsiteX2" fmla="*/ 7194698 w 7194698"/>
              <a:gd name="connsiteY2" fmla="*/ 6858000 h 6879265"/>
              <a:gd name="connsiteX3" fmla="*/ 0 w 7194698"/>
              <a:gd name="connsiteY3" fmla="*/ 6879265 h 6879265"/>
              <a:gd name="connsiteX4" fmla="*/ 3466214 w 7194698"/>
              <a:gd name="connsiteY4" fmla="*/ 21265 h 6879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4698" h="6879265">
                <a:moveTo>
                  <a:pt x="3466214" y="21265"/>
                </a:moveTo>
                <a:lnTo>
                  <a:pt x="7194698" y="0"/>
                </a:lnTo>
                <a:lnTo>
                  <a:pt x="7194698" y="6858000"/>
                </a:lnTo>
                <a:lnTo>
                  <a:pt x="0" y="6879265"/>
                </a:lnTo>
                <a:lnTo>
                  <a:pt x="3466214" y="2126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14CA4B6-21BC-234A-9FAD-E362D7F194C4}"/>
              </a:ext>
            </a:extLst>
          </p:cNvPr>
          <p:cNvSpPr/>
          <p:nvPr userDrawn="1"/>
        </p:nvSpPr>
        <p:spPr>
          <a:xfrm>
            <a:off x="2571311"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815F04B4-E3C0-0845-8DEC-98C63E21B466}"/>
              </a:ext>
            </a:extLst>
          </p:cNvPr>
          <p:cNvSpPr/>
          <p:nvPr userDrawn="1"/>
        </p:nvSpPr>
        <p:spPr>
          <a:xfrm rot="10800000">
            <a:off x="2277396" y="3814571"/>
            <a:ext cx="1360968" cy="1360968"/>
          </a:xfrm>
          <a:prstGeom prst="triangle">
            <a:avLst/>
          </a:prstGeom>
          <a:pattFill prst="dkHorz">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6850A90A-EBB3-314C-9D98-A4220E2739EA}"/>
              </a:ext>
            </a:extLst>
          </p:cNvPr>
          <p:cNvSpPr>
            <a:spLocks noGrp="1"/>
          </p:cNvSpPr>
          <p:nvPr>
            <p:ph type="pic" sz="quarter" idx="13"/>
          </p:nvPr>
        </p:nvSpPr>
        <p:spPr>
          <a:xfrm flipH="1">
            <a:off x="2569281" y="330912"/>
            <a:ext cx="6217440" cy="6217440"/>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a:t>Click icon to add picture</a:t>
            </a:r>
            <a:endParaRPr lang="en-US" dirty="0"/>
          </a:p>
        </p:txBody>
      </p:sp>
      <p:sp>
        <p:nvSpPr>
          <p:cNvPr id="9" name="Title 1">
            <a:extLst>
              <a:ext uri="{FF2B5EF4-FFF2-40B4-BE49-F238E27FC236}">
                <a16:creationId xmlns:a16="http://schemas.microsoft.com/office/drawing/2014/main" id="{D3001923-8460-C64B-A54B-3221B8A6B8C3}"/>
              </a:ext>
            </a:extLst>
          </p:cNvPr>
          <p:cNvSpPr>
            <a:spLocks noGrp="1"/>
          </p:cNvSpPr>
          <p:nvPr>
            <p:ph type="title" hasCustomPrompt="1"/>
          </p:nvPr>
        </p:nvSpPr>
        <p:spPr>
          <a:xfrm>
            <a:off x="7958108" y="1957888"/>
            <a:ext cx="3815484" cy="1858617"/>
          </a:xfrm>
        </p:spPr>
        <p:txBody>
          <a:bodyPr anchor="b">
            <a:normAutofit/>
          </a:bodyPr>
          <a:lstStyle>
            <a:lvl1pPr algn="ctr">
              <a:defRPr sz="4800" i="0">
                <a:solidFill>
                  <a:schemeClr val="bg1"/>
                </a:solidFill>
                <a:latin typeface="+mj-lt"/>
              </a:defRPr>
            </a:lvl1pPr>
          </a:lstStyle>
          <a:p>
            <a:r>
              <a:rPr lang="en-US" dirty="0"/>
              <a:t>Title Goes Here</a:t>
            </a:r>
          </a:p>
        </p:txBody>
      </p:sp>
      <p:sp>
        <p:nvSpPr>
          <p:cNvPr id="10" name="Content Placeholder 2">
            <a:extLst>
              <a:ext uri="{FF2B5EF4-FFF2-40B4-BE49-F238E27FC236}">
                <a16:creationId xmlns:a16="http://schemas.microsoft.com/office/drawing/2014/main" id="{9E64A275-2629-244A-A66F-FC140850C6DA}"/>
              </a:ext>
            </a:extLst>
          </p:cNvPr>
          <p:cNvSpPr>
            <a:spLocks noGrp="1"/>
          </p:cNvSpPr>
          <p:nvPr>
            <p:ph idx="1"/>
          </p:nvPr>
        </p:nvSpPr>
        <p:spPr>
          <a:xfrm>
            <a:off x="7958110" y="3824390"/>
            <a:ext cx="3815482" cy="2107095"/>
          </a:xfrm>
        </p:spPr>
        <p:txBody>
          <a:bodyPr/>
          <a:lstStyle>
            <a:lvl1pPr marL="182880" indent="-182880" algn="ctr">
              <a:buClr>
                <a:srgbClr val="C5AE76"/>
              </a:buClr>
              <a:buFont typeface="Arial" panose="020B0604020202020204" pitchFamily="34" charset="0"/>
              <a:buChar char="•"/>
              <a:defRPr>
                <a:solidFill>
                  <a:schemeClr val="bg1"/>
                </a:solidFill>
                <a:latin typeface="+mj-lt"/>
              </a:defRPr>
            </a:lvl1pPr>
            <a:lvl2pPr marL="384048" indent="-182880" algn="ctr">
              <a:buClr>
                <a:srgbClr val="C5AE76"/>
              </a:buClr>
              <a:buFont typeface="Arial" panose="020B0604020202020204" pitchFamily="34" charset="0"/>
              <a:buChar char="•"/>
              <a:defRPr>
                <a:solidFill>
                  <a:schemeClr val="bg1"/>
                </a:solidFill>
                <a:latin typeface="+mj-lt"/>
              </a:defRPr>
            </a:lvl2pPr>
            <a:lvl3pPr marL="566928" indent="-182880" algn="ctr">
              <a:buClr>
                <a:srgbClr val="C5AE76"/>
              </a:buClr>
              <a:buFont typeface="Arial" panose="020B0604020202020204" pitchFamily="34" charset="0"/>
              <a:buChar char="•"/>
              <a:defRPr>
                <a:solidFill>
                  <a:schemeClr val="bg1"/>
                </a:solidFill>
                <a:latin typeface="+mj-lt"/>
              </a:defRPr>
            </a:lvl3pPr>
            <a:lvl4pPr marL="749808" indent="-182880" algn="ctr">
              <a:buClr>
                <a:srgbClr val="C5AE76"/>
              </a:buClr>
              <a:buFont typeface="Arial" panose="020B0604020202020204" pitchFamily="34" charset="0"/>
              <a:buChar char="•"/>
              <a:defRPr>
                <a:solidFill>
                  <a:schemeClr val="bg1"/>
                </a:solidFill>
                <a:latin typeface="+mj-lt"/>
              </a:defRPr>
            </a:lvl4pPr>
            <a:lvl5pPr marL="932688" indent="-182880" algn="ctr">
              <a:buClr>
                <a:srgbClr val="C5AE76"/>
              </a:buClr>
              <a:buFont typeface="Arial" panose="020B0604020202020204" pitchFamily="34" charset="0"/>
              <a:buChar char="•"/>
              <a:defRPr>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riangle 11">
            <a:extLst>
              <a:ext uri="{FF2B5EF4-FFF2-40B4-BE49-F238E27FC236}">
                <a16:creationId xmlns:a16="http://schemas.microsoft.com/office/drawing/2014/main" id="{520102B5-5695-C743-B30E-C92897B48D8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42201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with Narrow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BB0D84E6-6DEA-1D4E-92C3-A360785A027B}"/>
              </a:ext>
            </a:extLst>
          </p:cNvPr>
          <p:cNvSpPr/>
          <p:nvPr userDrawn="1"/>
        </p:nvSpPr>
        <p:spPr>
          <a:xfrm>
            <a:off x="0" y="1730829"/>
            <a:ext cx="8229600" cy="34779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C28500E9-800B-C94A-B6F9-F73D37B2D301}"/>
              </a:ext>
            </a:extLst>
          </p:cNvPr>
          <p:cNvSpPr/>
          <p:nvPr userDrawn="1"/>
        </p:nvSpPr>
        <p:spPr>
          <a:xfrm rot="10800000">
            <a:off x="8749091" y="0"/>
            <a:ext cx="3442907"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EAD70A4-7AF0-7E4D-ABBC-34DD61D7B01E}"/>
              </a:ext>
            </a:extLst>
          </p:cNvPr>
          <p:cNvSpPr/>
          <p:nvPr userDrawn="1"/>
        </p:nvSpPr>
        <p:spPr>
          <a:xfrm rot="10800000">
            <a:off x="3727215" y="5551712"/>
            <a:ext cx="1424687" cy="1306288"/>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9">
            <a:extLst>
              <a:ext uri="{FF2B5EF4-FFF2-40B4-BE49-F238E27FC236}">
                <a16:creationId xmlns:a16="http://schemas.microsoft.com/office/drawing/2014/main" id="{14C43A8B-650C-3B4B-9F8C-592CE9F269FB}"/>
              </a:ext>
            </a:extLst>
          </p:cNvPr>
          <p:cNvSpPr>
            <a:spLocks noGrp="1"/>
          </p:cNvSpPr>
          <p:nvPr>
            <p:ph type="title"/>
          </p:nvPr>
        </p:nvSpPr>
        <p:spPr>
          <a:xfrm>
            <a:off x="868625" y="2464270"/>
            <a:ext cx="5227376" cy="727700"/>
          </a:xfrm>
        </p:spPr>
        <p:txBody>
          <a:bodyPr anchor="t"/>
          <a:lstStyle>
            <a:lvl1pPr>
              <a:defRPr>
                <a:solidFill>
                  <a:schemeClr val="bg1"/>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0345C704-9538-984E-8D14-D6AEC9A4C42E}"/>
              </a:ext>
            </a:extLst>
          </p:cNvPr>
          <p:cNvSpPr>
            <a:spLocks noGrp="1"/>
          </p:cNvSpPr>
          <p:nvPr>
            <p:ph type="body" idx="1" hasCustomPrompt="1"/>
          </p:nvPr>
        </p:nvSpPr>
        <p:spPr>
          <a:xfrm>
            <a:off x="868623" y="3265903"/>
            <a:ext cx="5227377" cy="1642386"/>
          </a:xfrm>
        </p:spPr>
        <p:txBody>
          <a:bodyPr lIns="91440" rIns="91440" anchor="t">
            <a:normAutofit/>
          </a:bodyPr>
          <a:lstStyle>
            <a:lvl1pPr marL="0" indent="0">
              <a:buNone/>
              <a:defRPr sz="2000" b="0" cap="none"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Picture Placeholder 11">
            <a:extLst>
              <a:ext uri="{FF2B5EF4-FFF2-40B4-BE49-F238E27FC236}">
                <a16:creationId xmlns:a16="http://schemas.microsoft.com/office/drawing/2014/main" id="{647B5AD0-4AD4-9843-9C08-DEF894490A97}"/>
              </a:ext>
            </a:extLst>
          </p:cNvPr>
          <p:cNvSpPr>
            <a:spLocks noGrp="1"/>
          </p:cNvSpPr>
          <p:nvPr>
            <p:ph type="pic" sz="quarter" idx="13"/>
          </p:nvPr>
        </p:nvSpPr>
        <p:spPr>
          <a:xfrm flipH="1">
            <a:off x="4593262" y="0"/>
            <a:ext cx="7598736" cy="6858000"/>
          </a:xfrm>
          <a:prstGeom prst="triangle">
            <a:avLst/>
          </a:prstGeom>
          <a:solidFill>
            <a:schemeClr val="accent1"/>
          </a:solidFill>
        </p:spPr>
        <p:txBody>
          <a:bodyPr/>
          <a:lstStyle/>
          <a:p>
            <a:r>
              <a:rPr lang="en-US"/>
              <a:t>Click icon to add picture</a:t>
            </a:r>
            <a:endParaRPr lang="en-US" dirty="0"/>
          </a:p>
        </p:txBody>
      </p:sp>
      <p:sp>
        <p:nvSpPr>
          <p:cNvPr id="14" name="Triangle 13">
            <a:extLst>
              <a:ext uri="{FF2B5EF4-FFF2-40B4-BE49-F238E27FC236}">
                <a16:creationId xmlns:a16="http://schemas.microsoft.com/office/drawing/2014/main" id="{8795BE2D-99B1-FE49-84B1-C41E44A8AC0B}"/>
              </a:ext>
            </a:extLst>
          </p:cNvPr>
          <p:cNvSpPr/>
          <p:nvPr userDrawn="1"/>
        </p:nvSpPr>
        <p:spPr>
          <a:xfrm rot="5400000">
            <a:off x="-48606" y="252453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spTree>
    <p:extLst>
      <p:ext uri="{BB962C8B-B14F-4D97-AF65-F5344CB8AC3E}">
        <p14:creationId xmlns:p14="http://schemas.microsoft.com/office/powerpoint/2010/main" val="34031557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with Image and Author Name">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34F14FD9-9995-BE48-8C0E-B1454B9F231E}"/>
              </a:ext>
            </a:extLst>
          </p:cNvPr>
          <p:cNvSpPr>
            <a:spLocks noGrp="1"/>
          </p:cNvSpPr>
          <p:nvPr>
            <p:ph type="pic" sz="quarter" idx="13"/>
          </p:nvPr>
        </p:nvSpPr>
        <p:spPr>
          <a:xfrm>
            <a:off x="4576012" y="0"/>
            <a:ext cx="7598735" cy="6858000"/>
          </a:xfrm>
          <a:custGeom>
            <a:avLst/>
            <a:gdLst>
              <a:gd name="connsiteX0" fmla="*/ 0 w 7598735"/>
              <a:gd name="connsiteY0" fmla="*/ 0 h 6858000"/>
              <a:gd name="connsiteX1" fmla="*/ 7598735 w 7598735"/>
              <a:gd name="connsiteY1" fmla="*/ 0 h 6858000"/>
              <a:gd name="connsiteX2" fmla="*/ 7598735 w 7598735"/>
              <a:gd name="connsiteY2" fmla="*/ 6858000 h 6858000"/>
              <a:gd name="connsiteX3" fmla="*/ 0 w 7598735"/>
              <a:gd name="connsiteY3" fmla="*/ 6858000 h 6858000"/>
              <a:gd name="connsiteX4" fmla="*/ 0 w 7598735"/>
              <a:gd name="connsiteY4" fmla="*/ 6378840 h 6858000"/>
              <a:gd name="connsiteX5" fmla="*/ 140333 w 7598735"/>
              <a:gd name="connsiteY5" fmla="*/ 6379536 h 6858000"/>
              <a:gd name="connsiteX6" fmla="*/ 3074919 w 7598735"/>
              <a:gd name="connsiteY6" fmla="*/ 489098 h 6858000"/>
              <a:gd name="connsiteX7" fmla="*/ 0 w 7598735"/>
              <a:gd name="connsiteY7" fmla="*/ 480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8735" h="6858000">
                <a:moveTo>
                  <a:pt x="0" y="0"/>
                </a:moveTo>
                <a:lnTo>
                  <a:pt x="7598735" y="0"/>
                </a:lnTo>
                <a:lnTo>
                  <a:pt x="7598735" y="6858000"/>
                </a:lnTo>
                <a:lnTo>
                  <a:pt x="0" y="6858000"/>
                </a:lnTo>
                <a:lnTo>
                  <a:pt x="0" y="6378840"/>
                </a:lnTo>
                <a:lnTo>
                  <a:pt x="140333" y="6379536"/>
                </a:lnTo>
                <a:lnTo>
                  <a:pt x="3074919" y="489098"/>
                </a:lnTo>
                <a:lnTo>
                  <a:pt x="0" y="480044"/>
                </a:lnTo>
                <a:close/>
              </a:path>
            </a:pathLst>
          </a:custGeom>
          <a:solidFill>
            <a:schemeClr val="accent1"/>
          </a:solidFill>
        </p:spPr>
        <p:txBody>
          <a:bodyPr wrap="square">
            <a:noAutofit/>
          </a:bodyPr>
          <a:lstStyle/>
          <a:p>
            <a:r>
              <a:rPr lang="en-US"/>
              <a:t>Click icon to add picture</a:t>
            </a:r>
            <a:endParaRPr lang="en-US" dirty="0"/>
          </a:p>
        </p:txBody>
      </p:sp>
      <p:sp>
        <p:nvSpPr>
          <p:cNvPr id="15" name="Freeform 14">
            <a:extLst>
              <a:ext uri="{FF2B5EF4-FFF2-40B4-BE49-F238E27FC236}">
                <a16:creationId xmlns:a16="http://schemas.microsoft.com/office/drawing/2014/main" id="{BFAE6FFB-F37C-7040-87B6-654B2F44CE7A}"/>
              </a:ext>
            </a:extLst>
          </p:cNvPr>
          <p:cNvSpPr/>
          <p:nvPr userDrawn="1"/>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itle 1">
            <a:extLst>
              <a:ext uri="{FF2B5EF4-FFF2-40B4-BE49-F238E27FC236}">
                <a16:creationId xmlns:a16="http://schemas.microsoft.com/office/drawing/2014/main" id="{48AB73D1-1AA1-4E44-A7DA-8C00D8E109E3}"/>
              </a:ext>
            </a:extLst>
          </p:cNvPr>
          <p:cNvSpPr>
            <a:spLocks noGrp="1"/>
          </p:cNvSpPr>
          <p:nvPr>
            <p:ph type="title" hasCustomPrompt="1"/>
          </p:nvPr>
        </p:nvSpPr>
        <p:spPr>
          <a:xfrm>
            <a:off x="941501" y="1609159"/>
            <a:ext cx="4253334" cy="3639682"/>
          </a:xfrm>
        </p:spPr>
        <p:txBody>
          <a:bodyPr anchor="t">
            <a:normAutofit/>
          </a:bodyPr>
          <a:lstStyle>
            <a:lvl1pPr algn="l">
              <a:defRPr sz="3800">
                <a:solidFill>
                  <a:schemeClr val="bg1"/>
                </a:solidFill>
              </a:defRPr>
            </a:lvl1pPr>
          </a:lstStyle>
          <a:p>
            <a:r>
              <a:rPr lang="en-US" dirty="0"/>
              <a:t>Quote Goes Here</a:t>
            </a:r>
          </a:p>
        </p:txBody>
      </p:sp>
      <p:sp>
        <p:nvSpPr>
          <p:cNvPr id="13" name="Triangle 12">
            <a:extLst>
              <a:ext uri="{FF2B5EF4-FFF2-40B4-BE49-F238E27FC236}">
                <a16:creationId xmlns:a16="http://schemas.microsoft.com/office/drawing/2014/main" id="{611FC0D0-E6E4-7645-B0C7-97FB2012039D}"/>
              </a:ext>
            </a:extLst>
          </p:cNvPr>
          <p:cNvSpPr/>
          <p:nvPr userDrawn="1"/>
        </p:nvSpPr>
        <p:spPr>
          <a:xfrm rot="5400000">
            <a:off x="-48606" y="1669422"/>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1924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Only Lef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C3F11B56-403C-AA43-BA54-5CD9A60BDDC5}"/>
              </a:ext>
            </a:extLst>
          </p:cNvPr>
          <p:cNvGrpSpPr/>
          <p:nvPr userDrawn="1"/>
        </p:nvGrpSpPr>
        <p:grpSpPr>
          <a:xfrm>
            <a:off x="0" y="-4353"/>
            <a:ext cx="6884691" cy="6862353"/>
            <a:chOff x="0" y="-4353"/>
            <a:chExt cx="6884691" cy="6862353"/>
          </a:xfrm>
        </p:grpSpPr>
        <p:sp>
          <p:nvSpPr>
            <p:cNvPr id="5" name="Freeform 4">
              <a:extLst>
                <a:ext uri="{FF2B5EF4-FFF2-40B4-BE49-F238E27FC236}">
                  <a16:creationId xmlns:a16="http://schemas.microsoft.com/office/drawing/2014/main" id="{D8BAD61D-F455-9240-A0C6-DE4F40E47C29}"/>
                </a:ext>
              </a:extLst>
            </p:cNvPr>
            <p:cNvSpPr/>
            <p:nvPr userDrawn="1"/>
          </p:nvSpPr>
          <p:spPr>
            <a:xfrm>
              <a:off x="0" y="-4353"/>
              <a:ext cx="6884691" cy="6862353"/>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 name="connsiteX0" fmla="*/ 9234 w 6880863"/>
                <a:gd name="connsiteY0" fmla="*/ 0 h 6866017"/>
                <a:gd name="connsiteX1" fmla="*/ 6880863 w 6880863"/>
                <a:gd name="connsiteY1" fmla="*/ 1567 h 6866017"/>
                <a:gd name="connsiteX2" fmla="*/ 3445205 w 6880863"/>
                <a:gd name="connsiteY2" fmla="*/ 6866017 h 6866017"/>
                <a:gd name="connsiteX3" fmla="*/ 705 w 6880863"/>
                <a:gd name="connsiteY3" fmla="*/ 6864138 h 6866017"/>
                <a:gd name="connsiteX4" fmla="*/ 9234 w 6880863"/>
                <a:gd name="connsiteY4" fmla="*/ 0 h 6866017"/>
                <a:gd name="connsiteX0" fmla="*/ 0 w 6884692"/>
                <a:gd name="connsiteY0" fmla="*/ 0 h 6883465"/>
                <a:gd name="connsiteX1" fmla="*/ 6884692 w 6884692"/>
                <a:gd name="connsiteY1" fmla="*/ 19015 h 6883465"/>
                <a:gd name="connsiteX2" fmla="*/ 3449034 w 6884692"/>
                <a:gd name="connsiteY2" fmla="*/ 6883465 h 6883465"/>
                <a:gd name="connsiteX3" fmla="*/ 4534 w 6884692"/>
                <a:gd name="connsiteY3" fmla="*/ 6881586 h 6883465"/>
                <a:gd name="connsiteX4" fmla="*/ 0 w 6884692"/>
                <a:gd name="connsiteY4" fmla="*/ 0 h 6883465"/>
                <a:gd name="connsiteX0" fmla="*/ 9234 w 6880863"/>
                <a:gd name="connsiteY0" fmla="*/ 0 h 6879102"/>
                <a:gd name="connsiteX1" fmla="*/ 6880863 w 6880863"/>
                <a:gd name="connsiteY1" fmla="*/ 14652 h 6879102"/>
                <a:gd name="connsiteX2" fmla="*/ 3445205 w 6880863"/>
                <a:gd name="connsiteY2" fmla="*/ 6879102 h 6879102"/>
                <a:gd name="connsiteX3" fmla="*/ 705 w 6880863"/>
                <a:gd name="connsiteY3" fmla="*/ 6877223 h 6879102"/>
                <a:gd name="connsiteX4" fmla="*/ 9234 w 6880863"/>
                <a:gd name="connsiteY4" fmla="*/ 0 h 6879102"/>
                <a:gd name="connsiteX0" fmla="*/ 0 w 6884691"/>
                <a:gd name="connsiteY0" fmla="*/ 0 h 6874740"/>
                <a:gd name="connsiteX1" fmla="*/ 6884691 w 6884691"/>
                <a:gd name="connsiteY1" fmla="*/ 10290 h 6874740"/>
                <a:gd name="connsiteX2" fmla="*/ 3449033 w 6884691"/>
                <a:gd name="connsiteY2" fmla="*/ 6874740 h 6874740"/>
                <a:gd name="connsiteX3" fmla="*/ 4533 w 6884691"/>
                <a:gd name="connsiteY3" fmla="*/ 6872861 h 6874740"/>
                <a:gd name="connsiteX4" fmla="*/ 0 w 6884691"/>
                <a:gd name="connsiteY4" fmla="*/ 0 h 6874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691" h="6874740">
                  <a:moveTo>
                    <a:pt x="0" y="0"/>
                  </a:moveTo>
                  <a:lnTo>
                    <a:pt x="6884691" y="10290"/>
                  </a:lnTo>
                  <a:lnTo>
                    <a:pt x="3449033" y="6874740"/>
                  </a:lnTo>
                  <a:lnTo>
                    <a:pt x="4533" y="6872861"/>
                  </a:lnTo>
                  <a:cubicBezTo>
                    <a:pt x="207" y="458797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004ACB-4E38-6449-B733-0C6A6BC40ADD}"/>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6A52034F-1EDC-3040-A1B3-B572FC286C20}"/>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550988" y="1954400"/>
            <a:ext cx="4393415" cy="3002359"/>
          </a:xfrm>
        </p:spPr>
        <p:txBody>
          <a:bodyPr anchor="ctr"/>
          <a:lstStyle>
            <a:lvl1pPr algn="ctr">
              <a:defRPr>
                <a:solidFill>
                  <a:schemeClr val="bg1"/>
                </a:solidFill>
              </a:defRPr>
            </a:lvl1pPr>
          </a:lstStyle>
          <a:p>
            <a:r>
              <a:rPr lang="en-US" dirty="0"/>
              <a:t>Title Goes Here</a:t>
            </a:r>
          </a:p>
        </p:txBody>
      </p:sp>
      <p:sp>
        <p:nvSpPr>
          <p:cNvPr id="12" name="Triangle 11">
            <a:extLst>
              <a:ext uri="{FF2B5EF4-FFF2-40B4-BE49-F238E27FC236}">
                <a16:creationId xmlns:a16="http://schemas.microsoft.com/office/drawing/2014/main" id="{FD910B80-BD19-CF49-AB0B-1C5DEECEDED5}"/>
              </a:ext>
            </a:extLst>
          </p:cNvPr>
          <p:cNvSpPr/>
          <p:nvPr userDrawn="1"/>
        </p:nvSpPr>
        <p:spPr>
          <a:xfrm rot="5400000">
            <a:off x="-48606" y="31651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5032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Only Righ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5DFD37-81D5-5742-B09A-5D4CBF48B7EA}"/>
              </a:ext>
            </a:extLst>
          </p:cNvPr>
          <p:cNvGrpSpPr/>
          <p:nvPr userDrawn="1"/>
        </p:nvGrpSpPr>
        <p:grpSpPr>
          <a:xfrm rot="10800000">
            <a:off x="5294245" y="0"/>
            <a:ext cx="6897755" cy="6858000"/>
            <a:chOff x="-17598" y="0"/>
            <a:chExt cx="6897755" cy="6858000"/>
          </a:xfrm>
        </p:grpSpPr>
        <p:sp>
          <p:nvSpPr>
            <p:cNvPr id="12" name="Freeform 11">
              <a:extLst>
                <a:ext uri="{FF2B5EF4-FFF2-40B4-BE49-F238E27FC236}">
                  <a16:creationId xmlns:a16="http://schemas.microsoft.com/office/drawing/2014/main" id="{00CF4E43-4A68-664C-B973-2FE49DC7733D}"/>
                </a:ext>
              </a:extLst>
            </p:cNvPr>
            <p:cNvSpPr/>
            <p:nvPr userDrawn="1"/>
          </p:nvSpPr>
          <p:spPr>
            <a:xfrm>
              <a:off x="-17598" y="0"/>
              <a:ext cx="6897755" cy="6858000"/>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7755" h="6870380">
                  <a:moveTo>
                    <a:pt x="0" y="0"/>
                  </a:moveTo>
                  <a:lnTo>
                    <a:pt x="6897755" y="5930"/>
                  </a:lnTo>
                  <a:lnTo>
                    <a:pt x="3462097" y="6870380"/>
                  </a:lnTo>
                  <a:lnTo>
                    <a:pt x="17597" y="6868501"/>
                  </a:lnTo>
                  <a:cubicBezTo>
                    <a:pt x="13271" y="458361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riangle 12">
              <a:extLst>
                <a:ext uri="{FF2B5EF4-FFF2-40B4-BE49-F238E27FC236}">
                  <a16:creationId xmlns:a16="http://schemas.microsoft.com/office/drawing/2014/main" id="{AFAD3D76-9126-CC42-90B0-5BF85DC91E3E}"/>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9D011AB3-8218-AE4F-9DF7-810A1B45C453}"/>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7775272" y="1954400"/>
            <a:ext cx="3889053" cy="3002359"/>
          </a:xfrm>
        </p:spPr>
        <p:txBody>
          <a:bodyPr anchor="ctr"/>
          <a:lstStyle>
            <a:lvl1pPr algn="ctr">
              <a:defRPr>
                <a:solidFill>
                  <a:schemeClr val="bg1"/>
                </a:solidFill>
              </a:defRPr>
            </a:lvl1pPr>
          </a:lstStyle>
          <a:p>
            <a:r>
              <a:rPr lang="en-US" dirty="0"/>
              <a:t>Title Goes Here</a:t>
            </a:r>
          </a:p>
        </p:txBody>
      </p:sp>
      <p:sp>
        <p:nvSpPr>
          <p:cNvPr id="9" name="Triangle 8">
            <a:extLst>
              <a:ext uri="{FF2B5EF4-FFF2-40B4-BE49-F238E27FC236}">
                <a16:creationId xmlns:a16="http://schemas.microsoft.com/office/drawing/2014/main" id="{D84320FE-42A3-294B-AAE0-3D16A63E359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7437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Horizontal ">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FFCAC17-2511-3D4F-A318-B241447A2C02}"/>
              </a:ext>
            </a:extLst>
          </p:cNvPr>
          <p:cNvSpPr/>
          <p:nvPr userDrawn="1"/>
        </p:nvSpPr>
        <p:spPr>
          <a:xfrm>
            <a:off x="413825" y="2941613"/>
            <a:ext cx="11364350" cy="34326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C13F5538-7999-A74B-BCB7-A96C8DBCCD06}"/>
              </a:ext>
            </a:extLst>
          </p:cNvPr>
          <p:cNvSpPr>
            <a:spLocks noGrp="1"/>
          </p:cNvSpPr>
          <p:nvPr>
            <p:ph idx="1"/>
          </p:nvPr>
        </p:nvSpPr>
        <p:spPr>
          <a:xfrm>
            <a:off x="932329" y="4280546"/>
            <a:ext cx="10452848" cy="1791071"/>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Date Placeholder 6">
            <a:extLst>
              <a:ext uri="{FF2B5EF4-FFF2-40B4-BE49-F238E27FC236}">
                <a16:creationId xmlns:a16="http://schemas.microsoft.com/office/drawing/2014/main" id="{DE5056B4-56A3-6E40-92E1-FA33B5C8F807}"/>
              </a:ext>
            </a:extLst>
          </p:cNvPr>
          <p:cNvSpPr>
            <a:spLocks noGrp="1"/>
          </p:cNvSpPr>
          <p:nvPr>
            <p:ph type="dt" sz="half" idx="10"/>
          </p:nvPr>
        </p:nvSpPr>
        <p:spPr>
          <a:xfrm>
            <a:off x="8218426" y="6446838"/>
            <a:ext cx="2584850" cy="365125"/>
          </a:xfrm>
        </p:spPr>
        <p:txBody>
          <a:bodyPr/>
          <a:lstStyle/>
          <a:p>
            <a:fld id="{4BE1D723-8F53-4F53-90B0-1982A396982E}" type="datetime1">
              <a:rPr lang="en-US" smtClean="0"/>
              <a:t>1/10/2025</a:t>
            </a:fld>
            <a:endParaRPr lang="en-US" dirty="0"/>
          </a:p>
        </p:txBody>
      </p:sp>
      <p:sp>
        <p:nvSpPr>
          <p:cNvPr id="17" name="Footer Placeholder 7">
            <a:extLst>
              <a:ext uri="{FF2B5EF4-FFF2-40B4-BE49-F238E27FC236}">
                <a16:creationId xmlns:a16="http://schemas.microsoft.com/office/drawing/2014/main" id="{A47DE6D7-793F-C846-8A00-3061847B66B0}"/>
              </a:ext>
            </a:extLst>
          </p:cNvPr>
          <p:cNvSpPr>
            <a:spLocks noGrp="1"/>
          </p:cNvSpPr>
          <p:nvPr>
            <p:ph type="ftr" sz="quarter" idx="11"/>
          </p:nvPr>
        </p:nvSpPr>
        <p:spPr>
          <a:xfrm>
            <a:off x="1097279" y="6446838"/>
            <a:ext cx="6818262" cy="365125"/>
          </a:xfrm>
        </p:spPr>
        <p:txBody>
          <a:bodyPr/>
          <a:lstStyle/>
          <a:p>
            <a:endParaRPr lang="en-US" dirty="0"/>
          </a:p>
        </p:txBody>
      </p:sp>
      <p:sp>
        <p:nvSpPr>
          <p:cNvPr id="18" name="Slide Number Placeholder 8">
            <a:extLst>
              <a:ext uri="{FF2B5EF4-FFF2-40B4-BE49-F238E27FC236}">
                <a16:creationId xmlns:a16="http://schemas.microsoft.com/office/drawing/2014/main" id="{B4C61174-2D39-E640-8A16-DCE65554421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9" name="Title 9">
            <a:extLst>
              <a:ext uri="{FF2B5EF4-FFF2-40B4-BE49-F238E27FC236}">
                <a16:creationId xmlns:a16="http://schemas.microsoft.com/office/drawing/2014/main" id="{13596EE0-A679-3B49-BA9A-D5C79B0C8381}"/>
              </a:ext>
            </a:extLst>
          </p:cNvPr>
          <p:cNvSpPr>
            <a:spLocks noGrp="1"/>
          </p:cNvSpPr>
          <p:nvPr>
            <p:ph type="title"/>
          </p:nvPr>
        </p:nvSpPr>
        <p:spPr>
          <a:xfrm>
            <a:off x="932329" y="3143154"/>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20" name="Triangle 19">
            <a:extLst>
              <a:ext uri="{FF2B5EF4-FFF2-40B4-BE49-F238E27FC236}">
                <a16:creationId xmlns:a16="http://schemas.microsoft.com/office/drawing/2014/main" id="{3E931B03-E301-6D48-8377-B08DA6C95F0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249401AC-F116-8B4C-A1A0-CF88B63E549B}"/>
              </a:ext>
            </a:extLst>
          </p:cNvPr>
          <p:cNvSpPr/>
          <p:nvPr userDrawn="1"/>
        </p:nvSpPr>
        <p:spPr>
          <a:xfrm rot="5400000">
            <a:off x="-48606" y="33345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8A3226FF-244B-B540-ABAC-5C0E3DE3103C}"/>
              </a:ext>
            </a:extLst>
          </p:cNvPr>
          <p:cNvSpPr>
            <a:spLocks noGrp="1"/>
          </p:cNvSpPr>
          <p:nvPr>
            <p:ph type="pic" sz="quarter" idx="13"/>
          </p:nvPr>
        </p:nvSpPr>
        <p:spPr>
          <a:xfrm>
            <a:off x="413824" y="483782"/>
            <a:ext cx="11365992" cy="2457856"/>
          </a:xfrm>
          <a:solidFill>
            <a:schemeClr val="accent1"/>
          </a:solidFill>
        </p:spPr>
        <p:txBody>
          <a:bodyPr/>
          <a:lstStyle/>
          <a:p>
            <a:r>
              <a:rPr lang="en-US"/>
              <a:t>Click icon to add picture</a:t>
            </a:r>
            <a:endParaRPr lang="en-US" dirty="0"/>
          </a:p>
        </p:txBody>
      </p:sp>
    </p:spTree>
    <p:extLst>
      <p:ext uri="{BB962C8B-B14F-4D97-AF65-F5344CB8AC3E}">
        <p14:creationId xmlns:p14="http://schemas.microsoft.com/office/powerpoint/2010/main" val="4276448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4534616"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a:xfrm>
            <a:off x="1097279" y="6446838"/>
            <a:ext cx="6818262" cy="365125"/>
          </a:xfrm>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30" y="893729"/>
            <a:ext cx="4534616"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rgbClr val="C5AE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6">
            <a:extLst>
              <a:ext uri="{FF2B5EF4-FFF2-40B4-BE49-F238E27FC236}">
                <a16:creationId xmlns:a16="http://schemas.microsoft.com/office/drawing/2014/main" id="{F5D5DA7E-149B-BB4E-918D-C5FF23087FF1}"/>
              </a:ext>
            </a:extLst>
          </p:cNvPr>
          <p:cNvSpPr>
            <a:spLocks noGrp="1"/>
          </p:cNvSpPr>
          <p:nvPr>
            <p:ph type="pic" sz="quarter" idx="13"/>
          </p:nvPr>
        </p:nvSpPr>
        <p:spPr>
          <a:xfrm>
            <a:off x="3727491" y="0"/>
            <a:ext cx="8464509" cy="685800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solidFill>
            <a:schemeClr val="accent4"/>
          </a:solidFill>
        </p:spPr>
        <p:txBody>
          <a:bodyPr wrap="square">
            <a:noAutofit/>
          </a:bodyPr>
          <a:lstStyle/>
          <a:p>
            <a:r>
              <a:rPr lang="en-US"/>
              <a:t>Click icon to add picture</a:t>
            </a:r>
            <a:endParaRPr lang="en-US" dirty="0"/>
          </a:p>
        </p:txBody>
      </p:sp>
      <p:sp>
        <p:nvSpPr>
          <p:cNvPr id="19" name="Triangle 18">
            <a:extLst>
              <a:ext uri="{FF2B5EF4-FFF2-40B4-BE49-F238E27FC236}">
                <a16:creationId xmlns:a16="http://schemas.microsoft.com/office/drawing/2014/main" id="{BEBB0DCE-DD71-FF40-B471-A617514321E6}"/>
              </a:ext>
            </a:extLst>
          </p:cNvPr>
          <p:cNvSpPr/>
          <p:nvPr userDrawn="1"/>
        </p:nvSpPr>
        <p:spPr>
          <a:xfrm rot="10800000">
            <a:off x="5869115" y="4530"/>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633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_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293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7236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913F7CD6-7F0D-1C4F-AE97-8E76514EED57}"/>
              </a:ext>
            </a:extLst>
          </p:cNvPr>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tx1"/>
                </a:solidFill>
              </a:defRPr>
            </a:lvl1pPr>
            <a:lvl2pPr marL="486918" indent="-285750">
              <a:buClr>
                <a:schemeClr val="accent1"/>
              </a:buClr>
              <a:buFont typeface="Arial" panose="020B0604020202020204" pitchFamily="34" charset="0"/>
              <a:buChar char="•"/>
              <a:defRPr>
                <a:solidFill>
                  <a:schemeClr val="tx1"/>
                </a:solidFill>
              </a:defRPr>
            </a:lvl2pPr>
            <a:lvl3pPr marL="669798" indent="-285750">
              <a:buClr>
                <a:schemeClr val="accent1"/>
              </a:buClr>
              <a:buFont typeface="Arial" panose="020B0604020202020204" pitchFamily="34" charset="0"/>
              <a:buChar char="•"/>
              <a:defRPr>
                <a:solidFill>
                  <a:schemeClr val="tx1"/>
                </a:solidFill>
              </a:defRPr>
            </a:lvl3pPr>
            <a:lvl4pPr marL="852678" indent="-285750">
              <a:buClr>
                <a:schemeClr val="accent1"/>
              </a:buClr>
              <a:buFont typeface="Arial" panose="020B0604020202020204" pitchFamily="34" charset="0"/>
              <a:buChar char="•"/>
              <a:defRPr>
                <a:solidFill>
                  <a:schemeClr val="tx1"/>
                </a:solidFill>
              </a:defRPr>
            </a:lvl4pPr>
            <a:lvl5pPr marL="1035558" indent="-285750">
              <a:buClr>
                <a:schemeClr val="accent1"/>
              </a:buClr>
              <a:buFont typeface="Arial" panose="020B0604020202020204" pitchFamily="34" charset="0"/>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3802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1/10/2025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59432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98B14A3-A5A4-2F4A-95D8-651E4818BB24}"/>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FA21A50F-6662-5046-B75A-1261DC14ABF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FDC47F2-EE1F-4644-989A-72996AC94A96}"/>
              </a:ext>
            </a:extLst>
          </p:cNvPr>
          <p:cNvGrpSpPr/>
          <p:nvPr userDrawn="1"/>
        </p:nvGrpSpPr>
        <p:grpSpPr>
          <a:xfrm>
            <a:off x="401408" y="1983214"/>
            <a:ext cx="5127171" cy="979022"/>
            <a:chOff x="417597" y="1992086"/>
            <a:chExt cx="5127171" cy="979022"/>
          </a:xfrm>
        </p:grpSpPr>
        <p:sp>
          <p:nvSpPr>
            <p:cNvPr id="14" name="Rectangle 13">
              <a:extLst>
                <a:ext uri="{FF2B5EF4-FFF2-40B4-BE49-F238E27FC236}">
                  <a16:creationId xmlns:a16="http://schemas.microsoft.com/office/drawing/2014/main" id="{386ED203-5311-5B45-870D-8D058E718B91}"/>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riangle 14">
              <a:extLst>
                <a:ext uri="{FF2B5EF4-FFF2-40B4-BE49-F238E27FC236}">
                  <a16:creationId xmlns:a16="http://schemas.microsoft.com/office/drawing/2014/main" id="{DE2C0F56-426C-5F4D-AAFD-DF53CA60DB1F}"/>
                </a:ext>
              </a:extLst>
            </p:cNvPr>
            <p:cNvSpPr>
              <a:spLocks noChangeAspect="1"/>
            </p:cNvSpPr>
            <p:nvPr/>
          </p:nvSpPr>
          <p:spPr>
            <a:xfrm rot="10800000">
              <a:off x="2821824"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3" name="Text Placeholder 2"/>
          <p:cNvSpPr>
            <a:spLocks noGrp="1"/>
          </p:cNvSpPr>
          <p:nvPr>
            <p:ph type="body" idx="1"/>
          </p:nvPr>
        </p:nvSpPr>
        <p:spPr>
          <a:xfrm>
            <a:off x="645125"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45125"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1/10/2025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a:xfrm>
            <a:off x="1097279" y="6446838"/>
            <a:ext cx="6818262" cy="365125"/>
          </a:xfrm>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9" name="Group 18">
            <a:extLst>
              <a:ext uri="{FF2B5EF4-FFF2-40B4-BE49-F238E27FC236}">
                <a16:creationId xmlns:a16="http://schemas.microsoft.com/office/drawing/2014/main" id="{0EC9B82D-42A0-2549-AF1A-BB955578D14E}"/>
              </a:ext>
            </a:extLst>
          </p:cNvPr>
          <p:cNvGrpSpPr/>
          <p:nvPr userDrawn="1"/>
        </p:nvGrpSpPr>
        <p:grpSpPr>
          <a:xfrm>
            <a:off x="6663674" y="1983214"/>
            <a:ext cx="5127171" cy="979022"/>
            <a:chOff x="417597" y="1992086"/>
            <a:chExt cx="5127171" cy="979022"/>
          </a:xfrm>
        </p:grpSpPr>
        <p:sp>
          <p:nvSpPr>
            <p:cNvPr id="20" name="Rectangle 19">
              <a:extLst>
                <a:ext uri="{FF2B5EF4-FFF2-40B4-BE49-F238E27FC236}">
                  <a16:creationId xmlns:a16="http://schemas.microsoft.com/office/drawing/2014/main" id="{6F986011-7709-A448-BC93-37507571BAF8}"/>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Triangle 20">
              <a:extLst>
                <a:ext uri="{FF2B5EF4-FFF2-40B4-BE49-F238E27FC236}">
                  <a16:creationId xmlns:a16="http://schemas.microsoft.com/office/drawing/2014/main" id="{97EFE62B-D2C4-6147-8593-BDB17D7FB781}"/>
                </a:ext>
              </a:extLst>
            </p:cNvPr>
            <p:cNvSpPr>
              <a:spLocks noChangeAspect="1"/>
            </p:cNvSpPr>
            <p:nvPr/>
          </p:nvSpPr>
          <p:spPr>
            <a:xfrm rot="10800000">
              <a:off x="2822076"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22" name="Text Placeholder 2">
            <a:extLst>
              <a:ext uri="{FF2B5EF4-FFF2-40B4-BE49-F238E27FC236}">
                <a16:creationId xmlns:a16="http://schemas.microsoft.com/office/drawing/2014/main" id="{A343E295-0EB5-2B45-8B07-FB33A0D549D9}"/>
              </a:ext>
            </a:extLst>
          </p:cNvPr>
          <p:cNvSpPr>
            <a:spLocks noGrp="1"/>
          </p:cNvSpPr>
          <p:nvPr>
            <p:ph type="body" idx="13"/>
          </p:nvPr>
        </p:nvSpPr>
        <p:spPr>
          <a:xfrm>
            <a:off x="6907391"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86411A82-4B2C-2345-940D-003FAE95661B}"/>
              </a:ext>
            </a:extLst>
          </p:cNvPr>
          <p:cNvSpPr>
            <a:spLocks noGrp="1"/>
          </p:cNvSpPr>
          <p:nvPr>
            <p:ph sz="half" idx="14"/>
          </p:nvPr>
        </p:nvSpPr>
        <p:spPr>
          <a:xfrm>
            <a:off x="6907391"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E81638DF-1560-0147-9FCE-648610243627}"/>
              </a:ext>
            </a:extLst>
          </p:cNvPr>
          <p:cNvCxnSpPr/>
          <p:nvPr userDrawn="1"/>
        </p:nvCxnSpPr>
        <p:spPr>
          <a:xfrm>
            <a:off x="6096000" y="2055833"/>
            <a:ext cx="0" cy="381326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7" name="Title 9">
            <a:extLst>
              <a:ext uri="{FF2B5EF4-FFF2-40B4-BE49-F238E27FC236}">
                <a16:creationId xmlns:a16="http://schemas.microsoft.com/office/drawing/2014/main" id="{6500C466-2C7C-0F41-ADF8-F36158F8BCB7}"/>
              </a:ext>
            </a:extLst>
          </p:cNvPr>
          <p:cNvSpPr>
            <a:spLocks noGrp="1"/>
          </p:cNvSpPr>
          <p:nvPr>
            <p:ph type="title"/>
          </p:nvPr>
        </p:nvSpPr>
        <p:spPr>
          <a:xfrm>
            <a:off x="932330" y="893729"/>
            <a:ext cx="10205573"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03473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1/10/2025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95E5791F-3F71-BF44-BA4E-0B7D386184DC}"/>
              </a:ext>
            </a:extLst>
          </p:cNvPr>
          <p:cNvSpPr/>
          <p:nvPr userDrawn="1"/>
        </p:nvSpPr>
        <p:spPr>
          <a:xfrm>
            <a:off x="0" y="467833"/>
            <a:ext cx="11729822"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9AE2E01-52D8-994A-80AC-622260011952}"/>
              </a:ext>
            </a:extLst>
          </p:cNvPr>
          <p:cNvSpPr/>
          <p:nvPr userDrawn="1"/>
        </p:nvSpPr>
        <p:spPr>
          <a:xfrm>
            <a:off x="1915754" y="3684257"/>
            <a:ext cx="3112470"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B8F16C36-FC88-9044-8303-4AAB2C148BA5}"/>
              </a:ext>
            </a:extLst>
          </p:cNvPr>
          <p:cNvSpPr/>
          <p:nvPr userDrawn="1"/>
        </p:nvSpPr>
        <p:spPr>
          <a:xfrm>
            <a:off x="4668946" y="522786"/>
            <a:ext cx="718556" cy="718556"/>
          </a:xfrm>
          <a:prstGeom prst="triangle">
            <a:avLst/>
          </a:prstGeom>
          <a:pattFill prst="dkHorz">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4">
            <a:extLst>
              <a:ext uri="{FF2B5EF4-FFF2-40B4-BE49-F238E27FC236}">
                <a16:creationId xmlns:a16="http://schemas.microsoft.com/office/drawing/2014/main" id="{7DA0D001-BFE9-164E-A088-53FE53ABF519}"/>
              </a:ext>
            </a:extLst>
          </p:cNvPr>
          <p:cNvSpPr>
            <a:spLocks noGrp="1"/>
          </p:cNvSpPr>
          <p:nvPr>
            <p:ph type="pic" sz="quarter" idx="13"/>
          </p:nvPr>
        </p:nvSpPr>
        <p:spPr>
          <a:xfrm>
            <a:off x="-1" y="0"/>
            <a:ext cx="5123378" cy="6864485"/>
          </a:xfrm>
          <a:custGeom>
            <a:avLst/>
            <a:gdLst>
              <a:gd name="connsiteX0" fmla="*/ 1602021 w 6096000"/>
              <a:gd name="connsiteY0" fmla="*/ 0 h 6858000"/>
              <a:gd name="connsiteX1" fmla="*/ 6096000 w 6096000"/>
              <a:gd name="connsiteY1" fmla="*/ 0 h 6858000"/>
              <a:gd name="connsiteX2" fmla="*/ 1612869 w 6096000"/>
              <a:gd name="connsiteY2" fmla="*/ 6841445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58000"/>
              <a:gd name="connsiteX1" fmla="*/ 6096000 w 6096000"/>
              <a:gd name="connsiteY1" fmla="*/ 0 h 6858000"/>
              <a:gd name="connsiteX2" fmla="*/ 2014112 w 6096000"/>
              <a:gd name="connsiteY2" fmla="*/ 6857657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64485"/>
              <a:gd name="connsiteX1" fmla="*/ 6096000 w 6096000"/>
              <a:gd name="connsiteY1" fmla="*/ 0 h 6864485"/>
              <a:gd name="connsiteX2" fmla="*/ 2014112 w 6096000"/>
              <a:gd name="connsiteY2" fmla="*/ 6857657 h 6864485"/>
              <a:gd name="connsiteX3" fmla="*/ 2033403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 name="connsiteX0" fmla="*/ 1602021 w 6096000"/>
              <a:gd name="connsiteY0" fmla="*/ 0 h 6864485"/>
              <a:gd name="connsiteX1" fmla="*/ 6096000 w 6096000"/>
              <a:gd name="connsiteY1" fmla="*/ 0 h 6864485"/>
              <a:gd name="connsiteX2" fmla="*/ 2014112 w 6096000"/>
              <a:gd name="connsiteY2" fmla="*/ 6857657 h 6864485"/>
              <a:gd name="connsiteX3" fmla="*/ 2002538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6864485">
                <a:moveTo>
                  <a:pt x="1602021" y="0"/>
                </a:moveTo>
                <a:lnTo>
                  <a:pt x="6096000" y="0"/>
                </a:lnTo>
                <a:lnTo>
                  <a:pt x="2014112" y="6857657"/>
                </a:lnTo>
                <a:lnTo>
                  <a:pt x="2002538" y="6864485"/>
                </a:lnTo>
                <a:lnTo>
                  <a:pt x="0" y="6858000"/>
                </a:lnTo>
                <a:lnTo>
                  <a:pt x="0" y="0"/>
                </a:lnTo>
                <a:lnTo>
                  <a:pt x="1602021" y="0"/>
                </a:lnTo>
                <a:close/>
              </a:path>
            </a:pathLst>
          </a:custGeom>
          <a:solidFill>
            <a:schemeClr val="accent1"/>
          </a:solidFill>
        </p:spPr>
        <p:txBody>
          <a:bodyPr wrap="square">
            <a:noAutofit/>
          </a:bodyPr>
          <a:lstStyle/>
          <a:p>
            <a:r>
              <a:rPr lang="en-US"/>
              <a:t>Click icon to add picture</a:t>
            </a:r>
            <a:endParaRPr lang="en-US" dirty="0"/>
          </a:p>
        </p:txBody>
      </p:sp>
      <p:sp>
        <p:nvSpPr>
          <p:cNvPr id="16" name="Title 1">
            <a:extLst>
              <a:ext uri="{FF2B5EF4-FFF2-40B4-BE49-F238E27FC236}">
                <a16:creationId xmlns:a16="http://schemas.microsoft.com/office/drawing/2014/main" id="{810C3D4C-012F-184D-B7D5-E89B7B9A726E}"/>
              </a:ext>
            </a:extLst>
          </p:cNvPr>
          <p:cNvSpPr>
            <a:spLocks noGrp="1"/>
          </p:cNvSpPr>
          <p:nvPr>
            <p:ph type="title" hasCustomPrompt="1"/>
          </p:nvPr>
        </p:nvSpPr>
        <p:spPr>
          <a:xfrm>
            <a:off x="4506410" y="2679259"/>
            <a:ext cx="2988860" cy="1395208"/>
          </a:xfrm>
        </p:spPr>
        <p:txBody>
          <a:bodyPr lIns="0" anchor="ctr">
            <a:normAutofit/>
          </a:bodyPr>
          <a:lstStyle>
            <a:lvl1pPr algn="ctr">
              <a:defRPr sz="3600">
                <a:solidFill>
                  <a:schemeClr val="bg1"/>
                </a:solidFill>
              </a:defRPr>
            </a:lvl1pPr>
          </a:lstStyle>
          <a:p>
            <a:r>
              <a:rPr lang="en-US" dirty="0"/>
              <a:t>TITLE GOES HERE</a:t>
            </a:r>
          </a:p>
        </p:txBody>
      </p:sp>
      <p:sp>
        <p:nvSpPr>
          <p:cNvPr id="17" name="Text Placeholder 11">
            <a:extLst>
              <a:ext uri="{FF2B5EF4-FFF2-40B4-BE49-F238E27FC236}">
                <a16:creationId xmlns:a16="http://schemas.microsoft.com/office/drawing/2014/main" id="{D16862ED-2F5E-FE49-AB49-49CEC0EA332A}"/>
              </a:ext>
            </a:extLst>
          </p:cNvPr>
          <p:cNvSpPr>
            <a:spLocks noGrp="1"/>
          </p:cNvSpPr>
          <p:nvPr>
            <p:ph type="body" sz="quarter" idx="14" hasCustomPrompt="1"/>
          </p:nvPr>
        </p:nvSpPr>
        <p:spPr>
          <a:xfrm>
            <a:off x="8218426" y="793580"/>
            <a:ext cx="3304279" cy="5270839"/>
          </a:xfrm>
        </p:spPr>
        <p:txBody>
          <a:bodyPr lIns="0" anchor="ctr">
            <a:normAutofit/>
          </a:bodyPr>
          <a:lstStyle>
            <a:lvl1pPr marL="285750" indent="-285750">
              <a:lnSpc>
                <a:spcPct val="100000"/>
              </a:lnSpc>
              <a:spcBef>
                <a:spcPts val="0"/>
              </a:spcBef>
              <a:spcAft>
                <a:spcPts val="1500"/>
              </a:spcAft>
              <a:buClr>
                <a:schemeClr val="accent1"/>
              </a:buClr>
              <a:buFont typeface="Arial" panose="020B0604020202020204" pitchFamily="34" charset="0"/>
              <a:buChar char="•"/>
              <a:defRPr sz="1600" spc="0">
                <a:solidFill>
                  <a:schemeClr val="bg1"/>
                </a:solidFill>
              </a:defRPr>
            </a:lvl1pPr>
            <a:lvl2pPr>
              <a:lnSpc>
                <a:spcPct val="150000"/>
              </a:lnSpc>
              <a:defRPr sz="1200" spc="0">
                <a:solidFill>
                  <a:schemeClr val="tx2"/>
                </a:solidFill>
              </a:defRPr>
            </a:lvl2pPr>
            <a:lvl3pPr>
              <a:lnSpc>
                <a:spcPct val="150000"/>
              </a:lnSpc>
              <a:defRPr sz="1200" spc="0">
                <a:solidFill>
                  <a:schemeClr val="tx2"/>
                </a:solidFill>
              </a:defRPr>
            </a:lvl3pPr>
            <a:lvl4pPr>
              <a:lnSpc>
                <a:spcPct val="150000"/>
              </a:lnSpc>
              <a:defRPr sz="1200" spc="0">
                <a:solidFill>
                  <a:schemeClr val="tx2"/>
                </a:solidFill>
              </a:defRPr>
            </a:lvl4pPr>
            <a:lvl5pPr>
              <a:lnSpc>
                <a:spcPct val="150000"/>
              </a:lnSpc>
              <a:defRPr sz="1200" spc="0">
                <a:solidFill>
                  <a:schemeClr val="tx2"/>
                </a:solidFill>
              </a:defRPr>
            </a:lvl5pPr>
          </a:lstStyle>
          <a:p>
            <a:pPr lvl="0"/>
            <a:r>
              <a:rPr lang="en-US" dirty="0"/>
              <a:t>Text goes here</a:t>
            </a:r>
          </a:p>
        </p:txBody>
      </p:sp>
    </p:spTree>
    <p:extLst>
      <p:ext uri="{BB962C8B-B14F-4D97-AF65-F5344CB8AC3E}">
        <p14:creationId xmlns:p14="http://schemas.microsoft.com/office/powerpoint/2010/main" val="415982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1/10/2025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
        <p:nvSpPr>
          <p:cNvPr id="8" name="TextBox 7">
            <a:extLst>
              <a:ext uri="{FF2B5EF4-FFF2-40B4-BE49-F238E27FC236}">
                <a16:creationId xmlns:a16="http://schemas.microsoft.com/office/drawing/2014/main" id="{F182AE25-D500-E7A9-2A5A-DE8A32D64A5F}"/>
              </a:ext>
            </a:extLst>
          </p:cNvPr>
          <p:cNvSpPr txBox="1"/>
          <p:nvPr userDrawn="1">
            <p:extLst>
              <p:ext uri="{1162E1C5-73C7-4A58-AE30-91384D911F3F}">
                <p184:classification xmlns:p184="http://schemas.microsoft.com/office/powerpoint/2018/4/main" val="ftr"/>
              </p:ext>
            </p:extLst>
          </p:nvPr>
        </p:nvSpPr>
        <p:spPr>
          <a:xfrm>
            <a:off x="190500" y="6545580"/>
            <a:ext cx="817563" cy="121920"/>
          </a:xfrm>
          <a:prstGeom prst="rect">
            <a:avLst/>
          </a:prstGeom>
        </p:spPr>
        <p:txBody>
          <a:bodyPr horzOverflow="overflow" lIns="0" tIns="0" rIns="0" bIns="0">
            <a:spAutoFit/>
          </a:bodyPr>
          <a:lstStyle/>
          <a:p>
            <a:pPr algn="l"/>
            <a:r>
              <a:rPr lang="en-US" sz="800">
                <a:solidFill>
                  <a:srgbClr val="000000"/>
                </a:solidFill>
                <a:latin typeface="Calibri" panose="020F0502020204030204" pitchFamily="34" charset="0"/>
                <a:ea typeface="Calibri" panose="020F0502020204030204" pitchFamily="34" charset="0"/>
                <a:cs typeface="Calibri" panose="020F0502020204030204" pitchFamily="34" charset="0"/>
              </a:rPr>
              <a:t>Sensitivity: Internal</a:t>
            </a:r>
          </a:p>
        </p:txBody>
      </p:sp>
    </p:spTree>
    <p:extLst>
      <p:ext uri="{BB962C8B-B14F-4D97-AF65-F5344CB8AC3E}">
        <p14:creationId xmlns:p14="http://schemas.microsoft.com/office/powerpoint/2010/main" val="2363315096"/>
      </p:ext>
    </p:extLst>
  </p:cSld>
  <p:clrMap bg1="lt1" tx1="dk1" bg2="lt2" tx2="dk2" accent1="accent1" accent2="accent2" accent3="accent3" accent4="accent4" accent5="accent5" accent6="accent6" hlink="hlink" folHlink="folHlink"/>
  <p:sldLayoutIdLst>
    <p:sldLayoutId id="2147483764" r:id="rId1"/>
    <p:sldLayoutId id="2147483785" r:id="rId2"/>
    <p:sldLayoutId id="2147483783" r:id="rId3"/>
    <p:sldLayoutId id="2147483765" r:id="rId4"/>
    <p:sldLayoutId id="2147483787" r:id="rId5"/>
    <p:sldLayoutId id="2147483784" r:id="rId6"/>
    <p:sldLayoutId id="2147483786" r:id="rId7"/>
    <p:sldLayoutId id="2147483774" r:id="rId8"/>
    <p:sldLayoutId id="2147483781" r:id="rId9"/>
    <p:sldLayoutId id="2147483779" r:id="rId10"/>
    <p:sldLayoutId id="2147483780" r:id="rId11"/>
    <p:sldLayoutId id="2147483778" r:id="rId12"/>
    <p:sldLayoutId id="2147483777" r:id="rId13"/>
    <p:sldLayoutId id="2147483776" r:id="rId14"/>
    <p:sldLayoutId id="2147483782" r:id="rId15"/>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C09F3-1BE8-0445-A3C4-9C100D32B8D9}"/>
              </a:ext>
            </a:extLst>
          </p:cNvPr>
          <p:cNvSpPr>
            <a:spLocks noGrp="1"/>
          </p:cNvSpPr>
          <p:nvPr>
            <p:ph type="ctrTitle"/>
          </p:nvPr>
        </p:nvSpPr>
        <p:spPr>
          <a:xfrm>
            <a:off x="716291" y="863682"/>
            <a:ext cx="5379709" cy="3566160"/>
          </a:xfrm>
        </p:spPr>
        <p:txBody>
          <a:bodyPr anchor="b">
            <a:normAutofit fontScale="90000"/>
          </a:bodyPr>
          <a:lstStyle/>
          <a:p>
            <a:r>
              <a:rPr lang="en-US" dirty="0"/>
              <a:t>Multiple Linear Regression Analysis on Alarm Cases for Customer Premises Equipment (CPE)</a:t>
            </a:r>
          </a:p>
        </p:txBody>
      </p:sp>
      <p:sp>
        <p:nvSpPr>
          <p:cNvPr id="6" name="Subtitle 5">
            <a:extLst>
              <a:ext uri="{FF2B5EF4-FFF2-40B4-BE49-F238E27FC236}">
                <a16:creationId xmlns:a16="http://schemas.microsoft.com/office/drawing/2014/main" id="{C770EE27-FD77-894D-9D88-F5A548E1DCAF}"/>
              </a:ext>
            </a:extLst>
          </p:cNvPr>
          <p:cNvSpPr>
            <a:spLocks noGrp="1"/>
          </p:cNvSpPr>
          <p:nvPr>
            <p:ph type="subTitle" idx="1"/>
          </p:nvPr>
        </p:nvSpPr>
        <p:spPr>
          <a:xfrm>
            <a:off x="716291" y="4741482"/>
            <a:ext cx="4567608" cy="1143000"/>
          </a:xfrm>
        </p:spPr>
        <p:txBody>
          <a:bodyPr>
            <a:normAutofit/>
          </a:bodyPr>
          <a:lstStyle/>
          <a:p>
            <a:r>
              <a:rPr lang="en-US" dirty="0"/>
              <a:t>Presented BY Kevin Rupe</a:t>
            </a:r>
          </a:p>
          <a:p>
            <a:r>
              <a:rPr lang="en-US" dirty="0"/>
              <a:t>January 5, 2025</a:t>
            </a:r>
          </a:p>
          <a:p>
            <a:endParaRPr lang="en-US" dirty="0"/>
          </a:p>
        </p:txBody>
      </p:sp>
      <p:pic>
        <p:nvPicPr>
          <p:cNvPr id="16" name="Picture Placeholder 15" descr="Close-up of a server network panel with lights and cables">
            <a:extLst>
              <a:ext uri="{FF2B5EF4-FFF2-40B4-BE49-F238E27FC236}">
                <a16:creationId xmlns:a16="http://schemas.microsoft.com/office/drawing/2014/main" id="{DAC60D5D-D287-9B45-9F54-93A410AFF149}"/>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4830" r="14830"/>
          <a:stretch/>
        </p:blipFill>
        <p:spPr>
          <a:xfrm>
            <a:off x="4933721" y="-19458"/>
            <a:ext cx="7258279" cy="6877457"/>
          </a:xfrm>
          <a:noFill/>
        </p:spPr>
      </p:pic>
    </p:spTree>
    <p:extLst>
      <p:ext uri="{BB962C8B-B14F-4D97-AF65-F5344CB8AC3E}">
        <p14:creationId xmlns:p14="http://schemas.microsoft.com/office/powerpoint/2010/main" val="1564110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2556B-F5FB-4FD7-B7D7-CA0BCE6815FC}"/>
              </a:ext>
            </a:extLst>
          </p:cNvPr>
          <p:cNvSpPr>
            <a:spLocks noGrp="1"/>
          </p:cNvSpPr>
          <p:nvPr>
            <p:ph idx="1"/>
          </p:nvPr>
        </p:nvSpPr>
        <p:spPr>
          <a:xfrm>
            <a:off x="932329" y="4053646"/>
            <a:ext cx="10452848" cy="2162427"/>
          </a:xfrm>
        </p:spPr>
        <p:txBody>
          <a:bodyPr>
            <a:normAutofit/>
          </a:bodyPr>
          <a:lstStyle/>
          <a:p>
            <a:r>
              <a:rPr lang="en-US" dirty="0"/>
              <a:t>Reduce complexity, dimensionality, multicollinearity and non-statistically significant variables from the alarm case.</a:t>
            </a:r>
          </a:p>
          <a:p>
            <a:r>
              <a:rPr lang="en-US" dirty="0"/>
              <a:t>Create another MLR model evaluating Closing codes instead of Open codes to find a stronger correlation to the alarm clearing.</a:t>
            </a:r>
          </a:p>
          <a:p>
            <a:r>
              <a:rPr lang="en-US" dirty="0"/>
              <a:t>Focus on a new dependent variable Service Status rather than Alarm Status with a new MLR model. </a:t>
            </a:r>
          </a:p>
        </p:txBody>
      </p:sp>
      <p:sp>
        <p:nvSpPr>
          <p:cNvPr id="2" name="Title 1">
            <a:extLst>
              <a:ext uri="{FF2B5EF4-FFF2-40B4-BE49-F238E27FC236}">
                <a16:creationId xmlns:a16="http://schemas.microsoft.com/office/drawing/2014/main" id="{D5C7A8ED-CA98-4644-AF2D-8C0F21F7EA34}"/>
              </a:ext>
            </a:extLst>
          </p:cNvPr>
          <p:cNvSpPr>
            <a:spLocks noGrp="1"/>
          </p:cNvSpPr>
          <p:nvPr>
            <p:ph type="title"/>
          </p:nvPr>
        </p:nvSpPr>
        <p:spPr>
          <a:xfrm>
            <a:off x="932329" y="3005871"/>
            <a:ext cx="10452849" cy="910492"/>
          </a:xfrm>
        </p:spPr>
        <p:txBody>
          <a:bodyPr/>
          <a:lstStyle/>
          <a:p>
            <a:r>
              <a:rPr lang="en-US" dirty="0"/>
              <a:t>Call to Action</a:t>
            </a:r>
          </a:p>
        </p:txBody>
      </p:sp>
      <p:pic>
        <p:nvPicPr>
          <p:cNvPr id="22" name="Picture Placeholder 21" descr="A group of people in a room at an easel">
            <a:extLst>
              <a:ext uri="{FF2B5EF4-FFF2-40B4-BE49-F238E27FC236}">
                <a16:creationId xmlns:a16="http://schemas.microsoft.com/office/drawing/2014/main" id="{B8DEDD93-F6C7-D34E-9469-9FC139224D11}"/>
              </a:ext>
            </a:extLst>
          </p:cNvPr>
          <p:cNvPicPr>
            <a:picLocks noGrp="1" noChangeAspect="1"/>
          </p:cNvPicPr>
          <p:nvPr>
            <p:ph type="pic" sz="quarter" idx="13"/>
          </p:nvPr>
        </p:nvPicPr>
        <p:blipFill rotWithShape="1">
          <a:blip r:embed="rId3" cstate="screen">
            <a:grayscl/>
            <a:extLst>
              <a:ext uri="{BEBA8EAE-BF5A-486C-A8C5-ECC9F3942E4B}">
                <a14:imgProps xmlns:a14="http://schemas.microsoft.com/office/drawing/2010/main">
                  <a14:imgLayer r:embed="rId4">
                    <a14:imgEffect>
                      <a14:brightnessContrast contrast="21000"/>
                    </a14:imgEffect>
                  </a14:imgLayer>
                </a14:imgProps>
              </a:ext>
              <a:ext uri="{28A0092B-C50C-407E-A947-70E740481C1C}">
                <a14:useLocalDpi xmlns:a14="http://schemas.microsoft.com/office/drawing/2010/main"/>
              </a:ext>
            </a:extLst>
          </a:blip>
          <a:srcRect l="113" r="113"/>
          <a:stretch/>
        </p:blipFill>
        <p:spPr>
          <a:xfrm>
            <a:off x="413824" y="483782"/>
            <a:ext cx="11365992" cy="2457856"/>
          </a:xfrm>
        </p:spPr>
      </p:pic>
    </p:spTree>
    <p:extLst>
      <p:ext uri="{BB962C8B-B14F-4D97-AF65-F5344CB8AC3E}">
        <p14:creationId xmlns:p14="http://schemas.microsoft.com/office/powerpoint/2010/main" val="1539608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0FEB38D-85AD-EB41-9EC1-E966F44AB085}"/>
              </a:ext>
            </a:extLst>
          </p:cNvPr>
          <p:cNvSpPr>
            <a:spLocks noGrp="1"/>
          </p:cNvSpPr>
          <p:nvPr>
            <p:ph type="title"/>
          </p:nvPr>
        </p:nvSpPr>
        <p:spPr>
          <a:xfrm>
            <a:off x="868625" y="1910080"/>
            <a:ext cx="5227376" cy="1281890"/>
          </a:xfrm>
        </p:spPr>
        <p:txBody>
          <a:bodyPr>
            <a:normAutofit fontScale="90000"/>
          </a:bodyPr>
          <a:lstStyle/>
          <a:p>
            <a:r>
              <a:rPr lang="en-US" dirty="0"/>
              <a:t>What are the expected benefits of the study?</a:t>
            </a:r>
          </a:p>
        </p:txBody>
      </p:sp>
      <p:sp>
        <p:nvSpPr>
          <p:cNvPr id="11" name="Text Placeholder 2">
            <a:extLst>
              <a:ext uri="{FF2B5EF4-FFF2-40B4-BE49-F238E27FC236}">
                <a16:creationId xmlns:a16="http://schemas.microsoft.com/office/drawing/2014/main" id="{64D4B10F-ADAA-B74F-8461-59D7CAF3C4EF}"/>
              </a:ext>
            </a:extLst>
          </p:cNvPr>
          <p:cNvSpPr>
            <a:spLocks noGrp="1"/>
          </p:cNvSpPr>
          <p:nvPr>
            <p:ph type="body" idx="1"/>
          </p:nvPr>
        </p:nvSpPr>
        <p:spPr>
          <a:xfrm>
            <a:off x="375921" y="3265902"/>
            <a:ext cx="5720080" cy="1836147"/>
          </a:xfrm>
        </p:spPr>
        <p:txBody>
          <a:bodyPr>
            <a:normAutofit fontScale="85000" lnSpcReduction="20000"/>
          </a:bodyPr>
          <a:lstStyle/>
          <a:p>
            <a:pPr marL="342900" indent="-342900">
              <a:buFont typeface="Arial" panose="020B0604020202020204" pitchFamily="34" charset="0"/>
              <a:buChar char="•"/>
            </a:pPr>
            <a:r>
              <a:rPr lang="en-US" dirty="0"/>
              <a:t>Assist the ISP in becoming more proactive in its approach to service affecting issues.</a:t>
            </a:r>
          </a:p>
          <a:p>
            <a:pPr marL="342900" indent="-342900">
              <a:buFont typeface="Arial" panose="020B0604020202020204" pitchFamily="34" charset="0"/>
              <a:buChar char="•"/>
            </a:pPr>
            <a:r>
              <a:rPr lang="en-US" dirty="0"/>
              <a:t>Aid the ISP in streamlining processes, enhancing decision making, and allocating resources. </a:t>
            </a:r>
          </a:p>
          <a:p>
            <a:pPr marL="342900" indent="-342900">
              <a:buFont typeface="Arial" panose="020B0604020202020204" pitchFamily="34" charset="0"/>
              <a:buChar char="•"/>
            </a:pPr>
            <a:r>
              <a:rPr lang="en-US" dirty="0"/>
              <a:t>All of this provides a positive customer experience while aiming to improve ISP revenue. </a:t>
            </a:r>
          </a:p>
          <a:p>
            <a:endParaRPr lang="en-US" dirty="0"/>
          </a:p>
        </p:txBody>
      </p:sp>
      <p:pic>
        <p:nvPicPr>
          <p:cNvPr id="32" name="Picture Placeholder 31" descr="Person at desk talking.">
            <a:extLst>
              <a:ext uri="{FF2B5EF4-FFF2-40B4-BE49-F238E27FC236}">
                <a16:creationId xmlns:a16="http://schemas.microsoft.com/office/drawing/2014/main" id="{96E64F75-DC38-A047-84B3-5B96136A9686}"/>
              </a:ext>
            </a:extLst>
          </p:cNvPr>
          <p:cNvPicPr>
            <a:picLocks noGrp="1" noChangeAspect="1"/>
          </p:cNvPicPr>
          <p:nvPr>
            <p:ph type="pic" sz="quarter" idx="13"/>
          </p:nvPr>
        </p:nvPicPr>
        <p:blipFill rotWithShape="1">
          <a:blip r:embed="rId3" cstate="screen">
            <a:grayscl/>
            <a:extLst>
              <a:ext uri="{28A0092B-C50C-407E-A947-70E740481C1C}">
                <a14:useLocalDpi xmlns:a14="http://schemas.microsoft.com/office/drawing/2010/main"/>
              </a:ext>
            </a:extLst>
          </a:blip>
          <a:srcRect/>
          <a:stretch/>
        </p:blipFill>
        <p:spPr>
          <a:xfrm flipH="1">
            <a:off x="4593262" y="0"/>
            <a:ext cx="7598736" cy="6858000"/>
          </a:xfrm>
        </p:spPr>
      </p:pic>
    </p:spTree>
    <p:extLst>
      <p:ext uri="{BB962C8B-B14F-4D97-AF65-F5344CB8AC3E}">
        <p14:creationId xmlns:p14="http://schemas.microsoft.com/office/powerpoint/2010/main" val="847544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 person sitting on a bench&#10;&#10;Description automatically generated">
            <a:extLst>
              <a:ext uri="{FF2B5EF4-FFF2-40B4-BE49-F238E27FC236}">
                <a16:creationId xmlns:a16="http://schemas.microsoft.com/office/drawing/2014/main" id="{9E319FF9-B321-9D4B-AA89-6EFE572936E7}"/>
              </a:ext>
            </a:extLst>
          </p:cNvPr>
          <p:cNvPicPr>
            <a:picLocks noGrp="1" noChangeAspect="1"/>
          </p:cNvPicPr>
          <p:nvPr>
            <p:ph type="pic" sz="quarter" idx="13"/>
          </p:nvPr>
        </p:nvPicPr>
        <p:blipFill rotWithShape="1">
          <a:blip r:embed="rId3">
            <a:extLst>
              <a:ext uri="{BEBA8EAE-BF5A-486C-A8C5-ECC9F3942E4B}">
                <a14:imgProps xmlns:a14="http://schemas.microsoft.com/office/drawing/2010/main">
                  <a14:imgLayer r:embed="rId4">
                    <a14:imgEffect>
                      <a14:colorTemperature colorTemp="4700"/>
                    </a14:imgEffect>
                    <a14:imgEffect>
                      <a14:saturation sat="0"/>
                    </a14:imgEffect>
                    <a14:imgEffect>
                      <a14:brightnessContrast contrast="-5000"/>
                    </a14:imgEffect>
                  </a14:imgLayer>
                </a14:imgProps>
              </a:ext>
              <a:ext uri="{28A0092B-C50C-407E-A947-70E740481C1C}">
                <a14:useLocalDpi xmlns:a14="http://schemas.microsoft.com/office/drawing/2010/main" val="0"/>
              </a:ext>
            </a:extLst>
          </a:blip>
          <a:srcRect r="6" b="30835"/>
          <a:stretch/>
        </p:blipFill>
        <p:spPr>
          <a:xfrm flipH="1">
            <a:off x="444819" y="597553"/>
            <a:ext cx="6063915" cy="6063915"/>
          </a:xfrm>
          <a:noFill/>
        </p:spPr>
      </p:pic>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6876994" y="731166"/>
            <a:ext cx="4845068" cy="1858617"/>
          </a:xfrm>
        </p:spPr>
        <p:txBody>
          <a:bodyPr anchor="b">
            <a:normAutofit/>
          </a:bodyPr>
          <a:lstStyle/>
          <a:p>
            <a:r>
              <a:rPr lang="en-US" sz="6000" dirty="0"/>
              <a:t>Kevin Rupe</a:t>
            </a:r>
          </a:p>
        </p:txBody>
      </p:sp>
      <p:sp>
        <p:nvSpPr>
          <p:cNvPr id="10" name="Content Placeholder 9">
            <a:extLst>
              <a:ext uri="{FF2B5EF4-FFF2-40B4-BE49-F238E27FC236}">
                <a16:creationId xmlns:a16="http://schemas.microsoft.com/office/drawing/2014/main" id="{5613A2D6-52A2-8C4D-985E-CB4BEE6B29BD}"/>
              </a:ext>
            </a:extLst>
          </p:cNvPr>
          <p:cNvSpPr>
            <a:spLocks noGrp="1"/>
          </p:cNvSpPr>
          <p:nvPr>
            <p:ph idx="1"/>
          </p:nvPr>
        </p:nvSpPr>
        <p:spPr>
          <a:xfrm>
            <a:off x="6742323" y="2688117"/>
            <a:ext cx="4979739" cy="2820878"/>
          </a:xfrm>
        </p:spPr>
        <p:txBody>
          <a:bodyPr>
            <a:normAutofit fontScale="70000" lnSpcReduction="20000"/>
          </a:bodyPr>
          <a:lstStyle/>
          <a:p>
            <a:pPr>
              <a:lnSpc>
                <a:spcPct val="90000"/>
              </a:lnSpc>
            </a:pPr>
            <a:r>
              <a:rPr lang="en-US" sz="3200" dirty="0"/>
              <a:t>Bachelor of Science in Mathematics</a:t>
            </a:r>
          </a:p>
          <a:p>
            <a:pPr>
              <a:lnSpc>
                <a:spcPct val="90000"/>
              </a:lnSpc>
            </a:pPr>
            <a:r>
              <a:rPr lang="en-US" sz="3200" dirty="0"/>
              <a:t>Employed at Windstream Communications for 25 years working on many projects dedicated to data analysis and data integrity.</a:t>
            </a:r>
          </a:p>
          <a:p>
            <a:pPr>
              <a:lnSpc>
                <a:spcPct val="90000"/>
              </a:lnSpc>
            </a:pPr>
            <a:r>
              <a:rPr lang="en-US" sz="3200" dirty="0"/>
              <a:t>Currently a Senior Consultant working in the role of Salesforce Admin. </a:t>
            </a:r>
          </a:p>
          <a:p>
            <a:pPr>
              <a:lnSpc>
                <a:spcPct val="90000"/>
              </a:lnSpc>
            </a:pPr>
            <a:r>
              <a:rPr lang="en-US" sz="3200" dirty="0"/>
              <a:t>Seeking Master of Science in Data Analytics</a:t>
            </a:r>
          </a:p>
          <a:p>
            <a:pPr>
              <a:lnSpc>
                <a:spcPct val="90000"/>
              </a:lnSpc>
            </a:pPr>
            <a:endParaRPr lang="en-US" sz="1400" dirty="0"/>
          </a:p>
        </p:txBody>
      </p:sp>
    </p:spTree>
    <p:extLst>
      <p:ext uri="{BB962C8B-B14F-4D97-AF65-F5344CB8AC3E}">
        <p14:creationId xmlns:p14="http://schemas.microsoft.com/office/powerpoint/2010/main" val="307285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94FDB-E201-84C7-9CB6-7F723DB6CE80}"/>
              </a:ext>
            </a:extLst>
          </p:cNvPr>
          <p:cNvSpPr>
            <a:spLocks noGrp="1"/>
          </p:cNvSpPr>
          <p:nvPr>
            <p:ph type="title"/>
          </p:nvPr>
        </p:nvSpPr>
        <p:spPr>
          <a:xfrm>
            <a:off x="932330" y="893729"/>
            <a:ext cx="4534616" cy="910492"/>
          </a:xfrm>
        </p:spPr>
        <p:txBody>
          <a:bodyPr vert="horz" lIns="91440" tIns="45720" rIns="91440" bIns="45720" rtlCol="0" anchor="ctr">
            <a:normAutofit/>
          </a:bodyPr>
          <a:lstStyle/>
          <a:p>
            <a:r>
              <a:rPr lang="en-US" kern="1200" spc="-50" baseline="0" dirty="0">
                <a:latin typeface="+mj-lt"/>
                <a:ea typeface="+mj-ea"/>
                <a:cs typeface="+mj-cs"/>
              </a:rPr>
              <a:t>The Problem</a:t>
            </a:r>
          </a:p>
        </p:txBody>
      </p:sp>
      <p:pic>
        <p:nvPicPr>
          <p:cNvPr id="5" name="Picture 4" descr="Person using laptop">
            <a:extLst>
              <a:ext uri="{FF2B5EF4-FFF2-40B4-BE49-F238E27FC236}">
                <a16:creationId xmlns:a16="http://schemas.microsoft.com/office/drawing/2014/main" id="{E5AA2DC8-8DB4-BF8E-9476-138C5B84D17F}"/>
              </a:ext>
            </a:extLst>
          </p:cNvPr>
          <p:cNvPicPr>
            <a:picLocks noChangeAspect="1"/>
          </p:cNvPicPr>
          <p:nvPr/>
        </p:nvPicPr>
        <p:blipFill>
          <a:blip r:embed="rId3" cstate="print">
            <a:extLst>
              <a:ext uri="{28A0092B-C50C-407E-A947-70E740481C1C}">
                <a14:useLocalDpi xmlns:a14="http://schemas.microsoft.com/office/drawing/2010/main" val="0"/>
              </a:ext>
            </a:extLst>
          </a:blip>
          <a:srcRect l="8807" r="8805" b="-1"/>
          <a:stretch/>
        </p:blipFill>
        <p:spPr>
          <a:xfrm>
            <a:off x="3727491" y="10"/>
            <a:ext cx="8464509" cy="685799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noFill/>
        </p:spPr>
      </p:pic>
      <p:sp>
        <p:nvSpPr>
          <p:cNvPr id="3" name="TextBox 2">
            <a:extLst>
              <a:ext uri="{FF2B5EF4-FFF2-40B4-BE49-F238E27FC236}">
                <a16:creationId xmlns:a16="http://schemas.microsoft.com/office/drawing/2014/main" id="{F94E93DD-52BC-3157-84CA-FB186AA54028}"/>
              </a:ext>
            </a:extLst>
          </p:cNvPr>
          <p:cNvSpPr txBox="1"/>
          <p:nvPr/>
        </p:nvSpPr>
        <p:spPr>
          <a:xfrm>
            <a:off x="601823" y="1804221"/>
            <a:ext cx="4534616" cy="3933150"/>
          </a:xfrm>
          <a:prstGeom prst="rect">
            <a:avLst/>
          </a:prstGeom>
        </p:spPr>
        <p:txBody>
          <a:bodyPr vert="horz" lIns="0" tIns="45720" rIns="0" bIns="45720" rtlCol="0">
            <a:normAutofit/>
          </a:bodyPr>
          <a:lstStyle/>
          <a:p>
            <a:pPr marL="342900" indent="-342900">
              <a:lnSpc>
                <a:spcPct val="90000"/>
              </a:lnSpc>
              <a:spcBef>
                <a:spcPts val="1200"/>
              </a:spcBef>
              <a:spcAft>
                <a:spcPts val="200"/>
              </a:spcAft>
              <a:buClr>
                <a:schemeClr val="accent1"/>
              </a:buClr>
              <a:buSzPct val="100000"/>
              <a:buFont typeface="Arial" panose="020B0604020202020204" pitchFamily="34" charset="0"/>
              <a:buChar char="•"/>
            </a:pPr>
            <a:r>
              <a:rPr lang="en-US" sz="1700" dirty="0">
                <a:solidFill>
                  <a:schemeClr val="bg1"/>
                </a:solidFill>
              </a:rPr>
              <a:t>Today’s world has more devices online than ever before.</a:t>
            </a:r>
          </a:p>
          <a:p>
            <a:pPr marL="342900" indent="-342900">
              <a:lnSpc>
                <a:spcPct val="90000"/>
              </a:lnSpc>
              <a:spcBef>
                <a:spcPts val="1200"/>
              </a:spcBef>
              <a:spcAft>
                <a:spcPts val="200"/>
              </a:spcAft>
              <a:buClr>
                <a:schemeClr val="accent1"/>
              </a:buClr>
              <a:buSzPct val="100000"/>
              <a:buFont typeface="Arial" panose="020B0604020202020204" pitchFamily="34" charset="0"/>
              <a:buChar char="•"/>
            </a:pPr>
            <a:r>
              <a:rPr lang="en-US" sz="1700" dirty="0">
                <a:solidFill>
                  <a:schemeClr val="bg1"/>
                </a:solidFill>
              </a:rPr>
              <a:t>Everyone wants fast and reliable internet service.</a:t>
            </a:r>
          </a:p>
          <a:p>
            <a:pPr marL="342900" indent="-342900">
              <a:lnSpc>
                <a:spcPct val="90000"/>
              </a:lnSpc>
              <a:spcBef>
                <a:spcPts val="1200"/>
              </a:spcBef>
              <a:spcAft>
                <a:spcPts val="200"/>
              </a:spcAft>
              <a:buClr>
                <a:schemeClr val="accent1"/>
              </a:buClr>
              <a:buSzPct val="100000"/>
              <a:buFont typeface="Arial" panose="020B0604020202020204" pitchFamily="34" charset="0"/>
              <a:buChar char="•"/>
            </a:pPr>
            <a:r>
              <a:rPr lang="en-US" sz="1700" dirty="0">
                <a:solidFill>
                  <a:schemeClr val="bg1"/>
                </a:solidFill>
              </a:rPr>
              <a:t>The companies providing these internet services must act quickly when services are experiencing trouble. </a:t>
            </a:r>
          </a:p>
          <a:p>
            <a:pPr marL="342900" indent="-342900">
              <a:lnSpc>
                <a:spcPct val="90000"/>
              </a:lnSpc>
              <a:spcBef>
                <a:spcPts val="1200"/>
              </a:spcBef>
              <a:spcAft>
                <a:spcPts val="200"/>
              </a:spcAft>
              <a:buClr>
                <a:schemeClr val="accent1"/>
              </a:buClr>
              <a:buSzPct val="100000"/>
              <a:buFont typeface="Arial" panose="020B0604020202020204" pitchFamily="34" charset="0"/>
              <a:buChar char="•"/>
            </a:pPr>
            <a:r>
              <a:rPr lang="en-US" sz="1700" dirty="0">
                <a:solidFill>
                  <a:schemeClr val="bg1"/>
                </a:solidFill>
              </a:rPr>
              <a:t>Not only do customers want their services back online quickly, they want it done right. </a:t>
            </a:r>
          </a:p>
          <a:p>
            <a:pPr marL="342900" indent="-342900">
              <a:lnSpc>
                <a:spcPct val="90000"/>
              </a:lnSpc>
              <a:spcBef>
                <a:spcPts val="1200"/>
              </a:spcBef>
              <a:spcAft>
                <a:spcPts val="200"/>
              </a:spcAft>
              <a:buClr>
                <a:schemeClr val="accent1"/>
              </a:buClr>
              <a:buSzPct val="100000"/>
              <a:buFont typeface="Arial" panose="020B0604020202020204" pitchFamily="34" charset="0"/>
              <a:buChar char="•"/>
            </a:pPr>
            <a:r>
              <a:rPr lang="en-US" sz="1700" dirty="0">
                <a:solidFill>
                  <a:schemeClr val="bg1"/>
                </a:solidFill>
              </a:rPr>
              <a:t>If the Internet Service Provider struggles to    keep the customer happy, they will leave and   find service elsewhere. </a:t>
            </a:r>
          </a:p>
        </p:txBody>
      </p:sp>
    </p:spTree>
    <p:extLst>
      <p:ext uri="{BB962C8B-B14F-4D97-AF65-F5344CB8AC3E}">
        <p14:creationId xmlns:p14="http://schemas.microsoft.com/office/powerpoint/2010/main" val="1888878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descr="Man looking at computer">
            <a:extLst>
              <a:ext uri="{FF2B5EF4-FFF2-40B4-BE49-F238E27FC236}">
                <a16:creationId xmlns:a16="http://schemas.microsoft.com/office/drawing/2014/main" id="{EA6FFA26-9477-ADE3-2E73-F4C1B1AE7B8C}"/>
              </a:ext>
            </a:extLst>
          </p:cNvPr>
          <p:cNvPicPr>
            <a:picLocks noChangeAspect="1"/>
          </p:cNvPicPr>
          <p:nvPr/>
        </p:nvPicPr>
        <p:blipFill>
          <a:blip r:embed="rId3" cstate="print">
            <a:extLst>
              <a:ext uri="{28A0092B-C50C-407E-A947-70E740481C1C}">
                <a14:useLocalDpi xmlns:a14="http://schemas.microsoft.com/office/drawing/2010/main" val="0"/>
              </a:ext>
            </a:extLst>
          </a:blip>
          <a:srcRect t="11259" b="21847"/>
          <a:stretch/>
        </p:blipFill>
        <p:spPr>
          <a:xfrm>
            <a:off x="932329" y="2031121"/>
            <a:ext cx="10452848" cy="3933150"/>
          </a:xfrm>
          <a:prstGeom prst="rect">
            <a:avLst/>
          </a:prstGeom>
          <a:noFill/>
        </p:spPr>
      </p:pic>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932329" y="893729"/>
            <a:ext cx="10452849" cy="910492"/>
          </a:xfrm>
        </p:spPr>
        <p:txBody>
          <a:bodyPr anchor="ctr">
            <a:normAutofit/>
          </a:bodyPr>
          <a:lstStyle/>
          <a:p>
            <a:pPr algn="ctr"/>
            <a:r>
              <a:rPr lang="en-US" sz="2600" dirty="0"/>
              <a:t>What variables are highly correlated to the alarm being cleared on a case? </a:t>
            </a:r>
          </a:p>
        </p:txBody>
      </p:sp>
    </p:spTree>
    <p:extLst>
      <p:ext uri="{BB962C8B-B14F-4D97-AF65-F5344CB8AC3E}">
        <p14:creationId xmlns:p14="http://schemas.microsoft.com/office/powerpoint/2010/main" val="251533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4984A-552C-B5BB-1E4C-D15A7912E5EC}"/>
              </a:ext>
            </a:extLst>
          </p:cNvPr>
          <p:cNvSpPr>
            <a:spLocks noGrp="1"/>
          </p:cNvSpPr>
          <p:nvPr>
            <p:ph type="title"/>
          </p:nvPr>
        </p:nvSpPr>
        <p:spPr/>
        <p:txBody>
          <a:bodyPr>
            <a:normAutofit fontScale="90000"/>
          </a:bodyPr>
          <a:lstStyle/>
          <a:p>
            <a:r>
              <a:rPr lang="en-US" dirty="0"/>
              <a:t>Hypothesis</a:t>
            </a:r>
          </a:p>
        </p:txBody>
      </p:sp>
      <p:sp>
        <p:nvSpPr>
          <p:cNvPr id="3" name="Text Placeholder 2">
            <a:extLst>
              <a:ext uri="{FF2B5EF4-FFF2-40B4-BE49-F238E27FC236}">
                <a16:creationId xmlns:a16="http://schemas.microsoft.com/office/drawing/2014/main" id="{E7C391C4-544E-0529-0EA0-E61C2F271C58}"/>
              </a:ext>
            </a:extLst>
          </p:cNvPr>
          <p:cNvSpPr>
            <a:spLocks noGrp="1"/>
          </p:cNvSpPr>
          <p:nvPr>
            <p:ph type="body" idx="1"/>
          </p:nvPr>
        </p:nvSpPr>
        <p:spPr/>
        <p:txBody>
          <a:bodyPr/>
          <a:lstStyle/>
          <a:p>
            <a:r>
              <a:rPr lang="en-US" dirty="0"/>
              <a:t>There is a significant correlation between at least one of the independent variables and the alarm being cleared.</a:t>
            </a:r>
          </a:p>
        </p:txBody>
      </p:sp>
      <p:pic>
        <p:nvPicPr>
          <p:cNvPr id="6" name="Picture Placeholder 5" descr="A network created with lines and dots">
            <a:extLst>
              <a:ext uri="{FF2B5EF4-FFF2-40B4-BE49-F238E27FC236}">
                <a16:creationId xmlns:a16="http://schemas.microsoft.com/office/drawing/2014/main" id="{FDDC3B5B-0FD5-FFD7-7A22-C139A3A3CF1C}"/>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18836" r="18836"/>
          <a:stretch/>
        </p:blipFill>
        <p:spPr/>
      </p:pic>
    </p:spTree>
    <p:extLst>
      <p:ext uri="{BB962C8B-B14F-4D97-AF65-F5344CB8AC3E}">
        <p14:creationId xmlns:p14="http://schemas.microsoft.com/office/powerpoint/2010/main" val="13586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15AC-F6DD-4765-9553-9296098AFACF}"/>
              </a:ext>
            </a:extLst>
          </p:cNvPr>
          <p:cNvSpPr>
            <a:spLocks noGrp="1"/>
          </p:cNvSpPr>
          <p:nvPr>
            <p:ph type="title"/>
          </p:nvPr>
        </p:nvSpPr>
        <p:spPr>
          <a:xfrm>
            <a:off x="932329" y="893729"/>
            <a:ext cx="10452849" cy="910492"/>
          </a:xfrm>
        </p:spPr>
        <p:txBody>
          <a:bodyPr anchor="ctr">
            <a:normAutofit/>
          </a:bodyPr>
          <a:lstStyle/>
          <a:p>
            <a:pPr algn="ctr"/>
            <a:r>
              <a:rPr lang="en-US" sz="4100" dirty="0"/>
              <a:t>Summary of Data Analysis Process</a:t>
            </a:r>
          </a:p>
        </p:txBody>
      </p:sp>
      <p:graphicFrame>
        <p:nvGraphicFramePr>
          <p:cNvPr id="7" name="Content Placeholder 2">
            <a:extLst>
              <a:ext uri="{FF2B5EF4-FFF2-40B4-BE49-F238E27FC236}">
                <a16:creationId xmlns:a16="http://schemas.microsoft.com/office/drawing/2014/main" id="{4FDB6011-A38D-ABD0-1C5D-24F4CA6DC9ED}"/>
              </a:ext>
            </a:extLst>
          </p:cNvPr>
          <p:cNvGraphicFramePr>
            <a:graphicFrameLocks noGrp="1"/>
          </p:cNvGraphicFramePr>
          <p:nvPr>
            <p:ph idx="1"/>
            <p:extLst>
              <p:ext uri="{D42A27DB-BD31-4B8C-83A1-F6EECF244321}">
                <p14:modId xmlns:p14="http://schemas.microsoft.com/office/powerpoint/2010/main" val="1841285325"/>
              </p:ext>
            </p:extLst>
          </p:nvPr>
        </p:nvGraphicFramePr>
        <p:xfrm>
          <a:off x="2122367" y="1931969"/>
          <a:ext cx="7947266" cy="393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92756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descr="SmartArt Placeholder - 2 X Icons Vertical">
            <a:extLst>
              <a:ext uri="{FF2B5EF4-FFF2-40B4-BE49-F238E27FC236}">
                <a16:creationId xmlns:a16="http://schemas.microsoft.com/office/drawing/2014/main" id="{84B74CA4-9CEE-9AAF-34BB-305196E7D09A}"/>
              </a:ext>
            </a:extLst>
          </p:cNvPr>
          <p:cNvGrpSpPr/>
          <p:nvPr/>
        </p:nvGrpSpPr>
        <p:grpSpPr>
          <a:xfrm>
            <a:off x="527675" y="519492"/>
            <a:ext cx="4944403" cy="5416678"/>
            <a:chOff x="676292" y="519492"/>
            <a:chExt cx="4944403" cy="5416678"/>
          </a:xfrm>
        </p:grpSpPr>
        <p:sp>
          <p:nvSpPr>
            <p:cNvPr id="6" name="Rectangle 5">
              <a:extLst>
                <a:ext uri="{FF2B5EF4-FFF2-40B4-BE49-F238E27FC236}">
                  <a16:creationId xmlns:a16="http://schemas.microsoft.com/office/drawing/2014/main" id="{6E25DE66-9AD4-2F1A-6F8B-78B476004738}"/>
                </a:ext>
              </a:extLst>
            </p:cNvPr>
            <p:cNvSpPr/>
            <p:nvPr/>
          </p:nvSpPr>
          <p:spPr>
            <a:xfrm>
              <a:off x="676292" y="519492"/>
              <a:ext cx="4944403" cy="1547622"/>
            </a:xfrm>
            <a:prstGeom prst="rect">
              <a:avLst/>
            </a:prstGeom>
            <a:noFill/>
            <a:ln w="38100" cap="sq" cmpd="dbl">
              <a:noFill/>
              <a:prstDash val="solid"/>
              <a:miter lim="800000"/>
            </a:ln>
            <a:effectLst/>
          </p:spPr>
          <p:style>
            <a:lnRef idx="0">
              <a:scrgbClr r="0" g="0" b="0"/>
            </a:lnRef>
            <a:fillRef idx="1">
              <a:scrgbClr r="0" g="0" b="0"/>
            </a:fillRef>
            <a:effectRef idx="0">
              <a:scrgbClr r="0" g="0" b="0"/>
            </a:effectRef>
            <a:fontRef idx="minor"/>
          </p:style>
          <p:txBody>
            <a:bodyPr/>
            <a:lstStyle/>
            <a:p>
              <a:endParaRPr lang="en-US"/>
            </a:p>
          </p:txBody>
        </p:sp>
        <p:sp>
          <p:nvSpPr>
            <p:cNvPr id="8" name="Freeform: Shape 7">
              <a:extLst>
                <a:ext uri="{FF2B5EF4-FFF2-40B4-BE49-F238E27FC236}">
                  <a16:creationId xmlns:a16="http://schemas.microsoft.com/office/drawing/2014/main" id="{9A91E621-C472-E7E2-648E-149C28D4CA8D}"/>
                </a:ext>
              </a:extLst>
            </p:cNvPr>
            <p:cNvSpPr/>
            <p:nvPr/>
          </p:nvSpPr>
          <p:spPr>
            <a:xfrm>
              <a:off x="2463795" y="519492"/>
              <a:ext cx="3156899"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2500" kern="1200" noProof="0" dirty="0">
                  <a:solidFill>
                    <a:schemeClr val="tx1"/>
                  </a:solidFill>
                </a:rPr>
                <a:t>Adjusted R-squared and R-squared values are just 4.5%.</a:t>
              </a:r>
            </a:p>
          </p:txBody>
        </p:sp>
        <p:sp>
          <p:nvSpPr>
            <p:cNvPr id="9" name="Rectangle: Rounded Corners 8">
              <a:extLst>
                <a:ext uri="{FF2B5EF4-FFF2-40B4-BE49-F238E27FC236}">
                  <a16:creationId xmlns:a16="http://schemas.microsoft.com/office/drawing/2014/main" id="{8CCF9497-6780-EDD7-90E4-4E5FFBE07D8F}"/>
                </a:ext>
              </a:extLst>
            </p:cNvPr>
            <p:cNvSpPr/>
            <p:nvPr/>
          </p:nvSpPr>
          <p:spPr>
            <a:xfrm>
              <a:off x="676292" y="2454020"/>
              <a:ext cx="4944403" cy="1547622"/>
            </a:xfrm>
            <a:prstGeom prst="roundRect">
              <a:avLst>
                <a:gd name="adj" fmla="val 1000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11" name="Freeform: Shape 10">
              <a:extLst>
                <a:ext uri="{FF2B5EF4-FFF2-40B4-BE49-F238E27FC236}">
                  <a16:creationId xmlns:a16="http://schemas.microsoft.com/office/drawing/2014/main" id="{C4E681BF-191A-1A1C-0F8F-E0D118B87791}"/>
                </a:ext>
              </a:extLst>
            </p:cNvPr>
            <p:cNvSpPr/>
            <p:nvPr/>
          </p:nvSpPr>
          <p:spPr>
            <a:xfrm>
              <a:off x="2463795" y="2454020"/>
              <a:ext cx="3156899"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2000" kern="1200" noProof="0" dirty="0">
                  <a:solidFill>
                    <a:schemeClr val="tx1"/>
                  </a:solidFill>
                </a:rPr>
                <a:t>Assigned Queue of CSOC has the strongest negative effect on the alarm clearing.</a:t>
              </a:r>
            </a:p>
          </p:txBody>
        </p:sp>
        <p:sp>
          <p:nvSpPr>
            <p:cNvPr id="12" name="Rectangle 11">
              <a:extLst>
                <a:ext uri="{FF2B5EF4-FFF2-40B4-BE49-F238E27FC236}">
                  <a16:creationId xmlns:a16="http://schemas.microsoft.com/office/drawing/2014/main" id="{BFC6CA30-4AFC-D46C-AE9C-FA5EBCA46799}"/>
                </a:ext>
              </a:extLst>
            </p:cNvPr>
            <p:cNvSpPr/>
            <p:nvPr/>
          </p:nvSpPr>
          <p:spPr>
            <a:xfrm>
              <a:off x="676292" y="4388548"/>
              <a:ext cx="4944403" cy="1547622"/>
            </a:xfrm>
            <a:prstGeom prst="rect">
              <a:avLst/>
            </a:prstGeom>
            <a:noFill/>
            <a:ln w="38100" cap="sq" cmpd="dbl">
              <a:noFill/>
              <a:prstDash val="solid"/>
              <a:miter lim="800000"/>
            </a:ln>
            <a:effectLst/>
          </p:spPr>
          <p:style>
            <a:lnRef idx="0">
              <a:scrgbClr r="0" g="0" b="0"/>
            </a:lnRef>
            <a:fillRef idx="1">
              <a:scrgbClr r="0" g="0" b="0"/>
            </a:fillRef>
            <a:effectRef idx="0">
              <a:scrgbClr r="0" g="0" b="0"/>
            </a:effectRef>
            <a:fontRef idx="minor"/>
          </p:style>
          <p:txBody>
            <a:bodyPr/>
            <a:lstStyle/>
            <a:p>
              <a:endParaRPr lang="en-US"/>
            </a:p>
          </p:txBody>
        </p:sp>
        <p:sp>
          <p:nvSpPr>
            <p:cNvPr id="14" name="Freeform: Shape 13">
              <a:extLst>
                <a:ext uri="{FF2B5EF4-FFF2-40B4-BE49-F238E27FC236}">
                  <a16:creationId xmlns:a16="http://schemas.microsoft.com/office/drawing/2014/main" id="{309DB479-EF1C-1B24-8144-332D9F9E93A6}"/>
                </a:ext>
              </a:extLst>
            </p:cNvPr>
            <p:cNvSpPr/>
            <p:nvPr/>
          </p:nvSpPr>
          <p:spPr>
            <a:xfrm>
              <a:off x="2463795" y="4388548"/>
              <a:ext cx="3156899"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2000" kern="1200" noProof="0" dirty="0">
                  <a:solidFill>
                    <a:schemeClr val="tx1"/>
                  </a:solidFill>
                </a:rPr>
                <a:t>Assigned Queue of Outage has the strongest positive effect on the alarm clearing.</a:t>
              </a:r>
            </a:p>
          </p:txBody>
        </p:sp>
      </p:grpSp>
      <p:sp>
        <p:nvSpPr>
          <p:cNvPr id="28" name="Title 27">
            <a:extLst>
              <a:ext uri="{FF2B5EF4-FFF2-40B4-BE49-F238E27FC236}">
                <a16:creationId xmlns:a16="http://schemas.microsoft.com/office/drawing/2014/main" id="{4988F789-C14D-C841-BDEB-8ACF77377239}"/>
              </a:ext>
            </a:extLst>
          </p:cNvPr>
          <p:cNvSpPr>
            <a:spLocks noGrp="1"/>
          </p:cNvSpPr>
          <p:nvPr>
            <p:ph type="title"/>
          </p:nvPr>
        </p:nvSpPr>
        <p:spPr/>
        <p:txBody>
          <a:bodyPr/>
          <a:lstStyle/>
          <a:p>
            <a:r>
              <a:rPr lang="en-US" dirty="0"/>
              <a:t>Outline of Findings</a:t>
            </a:r>
          </a:p>
        </p:txBody>
      </p:sp>
      <p:pic>
        <p:nvPicPr>
          <p:cNvPr id="16" name="Graphic 15" descr="Chevron arrows with solid fill">
            <a:extLst>
              <a:ext uri="{FF2B5EF4-FFF2-40B4-BE49-F238E27FC236}">
                <a16:creationId xmlns:a16="http://schemas.microsoft.com/office/drawing/2014/main" id="{EACE22DF-3BBC-9C6B-D3CF-AB7A6B10196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932622" y="709367"/>
            <a:ext cx="914400" cy="914400"/>
          </a:xfrm>
          <a:prstGeom prst="rect">
            <a:avLst/>
          </a:prstGeom>
        </p:spPr>
      </p:pic>
      <p:pic>
        <p:nvPicPr>
          <p:cNvPr id="2" name="Graphic 1" descr="Thumbs Down with solid fill">
            <a:extLst>
              <a:ext uri="{FF2B5EF4-FFF2-40B4-BE49-F238E27FC236}">
                <a16:creationId xmlns:a16="http://schemas.microsoft.com/office/drawing/2014/main" id="{68EF6513-447A-A9BE-3782-5296DC9CC8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23487" y="2770631"/>
            <a:ext cx="914400" cy="914400"/>
          </a:xfrm>
          <a:prstGeom prst="rect">
            <a:avLst/>
          </a:prstGeom>
        </p:spPr>
      </p:pic>
      <p:pic>
        <p:nvPicPr>
          <p:cNvPr id="3" name="Graphic 2" descr="Thumbs up sign outline">
            <a:extLst>
              <a:ext uri="{FF2B5EF4-FFF2-40B4-BE49-F238E27FC236}">
                <a16:creationId xmlns:a16="http://schemas.microsoft.com/office/drawing/2014/main" id="{D15E8B2C-C363-D936-63AC-04888B13B1D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1023487" y="4705159"/>
            <a:ext cx="914400" cy="914400"/>
          </a:xfrm>
          <a:prstGeom prst="rect">
            <a:avLst/>
          </a:prstGeom>
        </p:spPr>
      </p:pic>
    </p:spTree>
    <p:extLst>
      <p:ext uri="{BB962C8B-B14F-4D97-AF65-F5344CB8AC3E}">
        <p14:creationId xmlns:p14="http://schemas.microsoft.com/office/powerpoint/2010/main" val="287123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BD9F-B88A-DC40-9E37-35CE23CC3A6E}"/>
              </a:ext>
            </a:extLst>
          </p:cNvPr>
          <p:cNvSpPr>
            <a:spLocks noGrp="1"/>
          </p:cNvSpPr>
          <p:nvPr>
            <p:ph type="title"/>
          </p:nvPr>
        </p:nvSpPr>
        <p:spPr/>
        <p:txBody>
          <a:bodyPr/>
          <a:lstStyle/>
          <a:p>
            <a:r>
              <a:rPr lang="en-US" dirty="0"/>
              <a:t>Outline of Findings</a:t>
            </a:r>
          </a:p>
        </p:txBody>
      </p:sp>
      <p:grpSp>
        <p:nvGrpSpPr>
          <p:cNvPr id="4" name="Group 3" descr="SmartArt Placeholder - 2 X Icons Vertical">
            <a:extLst>
              <a:ext uri="{FF2B5EF4-FFF2-40B4-BE49-F238E27FC236}">
                <a16:creationId xmlns:a16="http://schemas.microsoft.com/office/drawing/2014/main" id="{0F8DCB19-69FF-489A-372F-26FE7A1129D2}"/>
              </a:ext>
            </a:extLst>
          </p:cNvPr>
          <p:cNvGrpSpPr/>
          <p:nvPr/>
        </p:nvGrpSpPr>
        <p:grpSpPr>
          <a:xfrm>
            <a:off x="5862319" y="720661"/>
            <a:ext cx="5984241" cy="5416678"/>
            <a:chOff x="676292" y="519492"/>
            <a:chExt cx="5218672" cy="5416678"/>
          </a:xfrm>
        </p:grpSpPr>
        <p:sp>
          <p:nvSpPr>
            <p:cNvPr id="5" name="Rectangle 4">
              <a:extLst>
                <a:ext uri="{FF2B5EF4-FFF2-40B4-BE49-F238E27FC236}">
                  <a16:creationId xmlns:a16="http://schemas.microsoft.com/office/drawing/2014/main" id="{4A307F16-AA4C-5C4F-5BE8-5A4FCC53AA02}"/>
                </a:ext>
              </a:extLst>
            </p:cNvPr>
            <p:cNvSpPr/>
            <p:nvPr/>
          </p:nvSpPr>
          <p:spPr>
            <a:xfrm>
              <a:off x="676292" y="519492"/>
              <a:ext cx="4944403" cy="1547622"/>
            </a:xfrm>
            <a:prstGeom prst="rect">
              <a:avLst/>
            </a:prstGeom>
            <a:noFill/>
            <a:ln w="38100" cap="sq" cmpd="dbl">
              <a:noFill/>
              <a:prstDash val="solid"/>
              <a:miter lim="800000"/>
            </a:ln>
            <a:effectLst/>
          </p:spPr>
          <p:style>
            <a:lnRef idx="0">
              <a:scrgbClr r="0" g="0" b="0"/>
            </a:lnRef>
            <a:fillRef idx="1">
              <a:scrgbClr r="0" g="0" b="0"/>
            </a:fillRef>
            <a:effectRef idx="0">
              <a:scrgbClr r="0" g="0" b="0"/>
            </a:effectRef>
            <a:fontRef idx="minor"/>
          </p:style>
          <p:txBody>
            <a:bodyPr/>
            <a:lstStyle/>
            <a:p>
              <a:endParaRPr lang="en-US"/>
            </a:p>
          </p:txBody>
        </p:sp>
        <p:sp>
          <p:nvSpPr>
            <p:cNvPr id="6" name="Freeform: Shape 5">
              <a:extLst>
                <a:ext uri="{FF2B5EF4-FFF2-40B4-BE49-F238E27FC236}">
                  <a16:creationId xmlns:a16="http://schemas.microsoft.com/office/drawing/2014/main" id="{DC4C9C32-5617-5532-0CB4-42A5862EC5F1}"/>
                </a:ext>
              </a:extLst>
            </p:cNvPr>
            <p:cNvSpPr/>
            <p:nvPr/>
          </p:nvSpPr>
          <p:spPr>
            <a:xfrm>
              <a:off x="2170833" y="519492"/>
              <a:ext cx="3449861"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2000" kern="1200" noProof="0" dirty="0">
                  <a:solidFill>
                    <a:schemeClr val="tx1"/>
                  </a:solidFill>
                </a:rPr>
                <a:t>High F-statistic with statistically significant p-value assures a good model.</a:t>
              </a:r>
            </a:p>
          </p:txBody>
        </p:sp>
        <p:sp>
          <p:nvSpPr>
            <p:cNvPr id="7" name="Rectangle: Rounded Corners 6">
              <a:extLst>
                <a:ext uri="{FF2B5EF4-FFF2-40B4-BE49-F238E27FC236}">
                  <a16:creationId xmlns:a16="http://schemas.microsoft.com/office/drawing/2014/main" id="{CF720937-CCDF-420E-3DCB-98EC010E2ECF}"/>
                </a:ext>
              </a:extLst>
            </p:cNvPr>
            <p:cNvSpPr/>
            <p:nvPr/>
          </p:nvSpPr>
          <p:spPr>
            <a:xfrm>
              <a:off x="880078" y="2257551"/>
              <a:ext cx="4944403" cy="1920240"/>
            </a:xfrm>
            <a:prstGeom prst="roundRect">
              <a:avLst>
                <a:gd name="adj" fmla="val 1000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9" name="Freeform: Shape 8">
              <a:extLst>
                <a:ext uri="{FF2B5EF4-FFF2-40B4-BE49-F238E27FC236}">
                  <a16:creationId xmlns:a16="http://schemas.microsoft.com/office/drawing/2014/main" id="{4EE33A0C-B18F-57C5-58D3-ACE5E386115B}"/>
                </a:ext>
              </a:extLst>
            </p:cNvPr>
            <p:cNvSpPr/>
            <p:nvPr/>
          </p:nvSpPr>
          <p:spPr>
            <a:xfrm>
              <a:off x="2170833" y="2454020"/>
              <a:ext cx="3449861"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1600" dirty="0">
                  <a:solidFill>
                    <a:schemeClr val="tx1"/>
                  </a:solidFill>
                </a:rPr>
                <a:t>Positive correlations are Primary Customer Condition, Service Status, Enterprise Service Level, Outage Assigned Queue, Open Tier 2 of LAN and Switch, Open Tier 3 of Outage Data, Customer Down, and Customer Degraded.</a:t>
              </a:r>
              <a:endParaRPr lang="en-US" sz="1600" kern="1200" noProof="0" dirty="0">
                <a:solidFill>
                  <a:schemeClr val="tx1"/>
                </a:solidFill>
              </a:endParaRPr>
            </a:p>
          </p:txBody>
        </p:sp>
        <p:sp>
          <p:nvSpPr>
            <p:cNvPr id="10" name="Rectangle 9">
              <a:extLst>
                <a:ext uri="{FF2B5EF4-FFF2-40B4-BE49-F238E27FC236}">
                  <a16:creationId xmlns:a16="http://schemas.microsoft.com/office/drawing/2014/main" id="{913F4FED-472B-F37E-01C5-24FF53BC272E}"/>
                </a:ext>
              </a:extLst>
            </p:cNvPr>
            <p:cNvSpPr/>
            <p:nvPr/>
          </p:nvSpPr>
          <p:spPr>
            <a:xfrm>
              <a:off x="676292" y="4388548"/>
              <a:ext cx="4944403" cy="1547622"/>
            </a:xfrm>
            <a:prstGeom prst="rect">
              <a:avLst/>
            </a:prstGeom>
            <a:noFill/>
            <a:ln w="38100" cap="sq" cmpd="dbl">
              <a:noFill/>
              <a:prstDash val="solid"/>
              <a:miter lim="800000"/>
            </a:ln>
            <a:effectLst/>
          </p:spPr>
          <p:style>
            <a:lnRef idx="0">
              <a:scrgbClr r="0" g="0" b="0"/>
            </a:lnRef>
            <a:fillRef idx="1">
              <a:scrgbClr r="0" g="0" b="0"/>
            </a:fillRef>
            <a:effectRef idx="0">
              <a:scrgbClr r="0" g="0" b="0"/>
            </a:effectRef>
            <a:fontRef idx="minor"/>
          </p:style>
          <p:txBody>
            <a:bodyPr/>
            <a:lstStyle/>
            <a:p>
              <a:endParaRPr lang="en-US"/>
            </a:p>
          </p:txBody>
        </p:sp>
        <p:sp>
          <p:nvSpPr>
            <p:cNvPr id="12" name="Freeform: Shape 11">
              <a:extLst>
                <a:ext uri="{FF2B5EF4-FFF2-40B4-BE49-F238E27FC236}">
                  <a16:creationId xmlns:a16="http://schemas.microsoft.com/office/drawing/2014/main" id="{4A29A944-DCE9-A105-0CA6-A3B1CB1E6D83}"/>
                </a:ext>
              </a:extLst>
            </p:cNvPr>
            <p:cNvSpPr/>
            <p:nvPr/>
          </p:nvSpPr>
          <p:spPr>
            <a:xfrm>
              <a:off x="2170833" y="4388548"/>
              <a:ext cx="3724131" cy="1547622"/>
            </a:xfrm>
            <a:custGeom>
              <a:avLst/>
              <a:gdLst>
                <a:gd name="connsiteX0" fmla="*/ 0 w 3156899"/>
                <a:gd name="connsiteY0" fmla="*/ 0 h 1547622"/>
                <a:gd name="connsiteX1" fmla="*/ 3156899 w 3156899"/>
                <a:gd name="connsiteY1" fmla="*/ 0 h 1547622"/>
                <a:gd name="connsiteX2" fmla="*/ 3156899 w 3156899"/>
                <a:gd name="connsiteY2" fmla="*/ 1547622 h 1547622"/>
                <a:gd name="connsiteX3" fmla="*/ 0 w 3156899"/>
                <a:gd name="connsiteY3" fmla="*/ 1547622 h 1547622"/>
                <a:gd name="connsiteX4" fmla="*/ 0 w 3156899"/>
                <a:gd name="connsiteY4" fmla="*/ 0 h 1547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899" h="1547622">
                  <a:moveTo>
                    <a:pt x="0" y="0"/>
                  </a:moveTo>
                  <a:lnTo>
                    <a:pt x="3156899" y="0"/>
                  </a:lnTo>
                  <a:lnTo>
                    <a:pt x="3156899" y="1547622"/>
                  </a:lnTo>
                  <a:lnTo>
                    <a:pt x="0" y="154762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bg1">
                <a:hueOff val="0"/>
                <a:satOff val="0"/>
                <a:lumOff val="0"/>
                <a:alphaOff val="0"/>
              </a:schemeClr>
            </a:fontRef>
          </p:style>
          <p:txBody>
            <a:bodyPr spcFirstLastPara="0" vert="horz" wrap="square" lIns="163790" tIns="163790" rIns="163790" bIns="163790" numCol="1" spcCol="1270" anchor="ctr" anchorCtr="0">
              <a:noAutofit/>
            </a:bodyPr>
            <a:lstStyle/>
            <a:p>
              <a:pPr marL="0" lvl="0" indent="0" algn="l" defTabSz="1111250">
                <a:lnSpc>
                  <a:spcPct val="100000"/>
                </a:lnSpc>
                <a:spcBef>
                  <a:spcPct val="0"/>
                </a:spcBef>
                <a:spcAft>
                  <a:spcPct val="35000"/>
                </a:spcAft>
                <a:buNone/>
              </a:pPr>
              <a:r>
                <a:rPr lang="en-US" sz="1600" dirty="0">
                  <a:solidFill>
                    <a:schemeClr val="tx1"/>
                  </a:solidFill>
                </a:rPr>
                <a:t>Negative correlations are Service POD Number, Customer Netcool Origin, Customer Comments, CSOC Assigned Queue, Ethernet Open Tier 2, and Open Tier 3 of Proactive Multiple Underlay, Proactive HA, Proactive 4G, Jitter, Latency, Packet Loss, and SD-WAN HA. </a:t>
              </a:r>
              <a:endParaRPr lang="en-US" sz="1600" kern="1200" noProof="0" dirty="0">
                <a:solidFill>
                  <a:schemeClr val="tx1"/>
                </a:solidFill>
              </a:endParaRPr>
            </a:p>
          </p:txBody>
        </p:sp>
      </p:grpSp>
      <p:pic>
        <p:nvPicPr>
          <p:cNvPr id="14" name="Graphic 13" descr="Shooting star with solid fill">
            <a:extLst>
              <a:ext uri="{FF2B5EF4-FFF2-40B4-BE49-F238E27FC236}">
                <a16:creationId xmlns:a16="http://schemas.microsoft.com/office/drawing/2014/main" id="{4DBD34A8-53BB-B31C-2293-D89EC650CC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6460811" y="1037272"/>
            <a:ext cx="914400" cy="914400"/>
          </a:xfrm>
          <a:prstGeom prst="rect">
            <a:avLst/>
          </a:prstGeom>
        </p:spPr>
      </p:pic>
      <p:pic>
        <p:nvPicPr>
          <p:cNvPr id="16" name="Graphic 15" descr="Badge Unfollow with solid fill">
            <a:extLst>
              <a:ext uri="{FF2B5EF4-FFF2-40B4-BE49-F238E27FC236}">
                <a16:creationId xmlns:a16="http://schemas.microsoft.com/office/drawing/2014/main" id="{4DA043D1-A559-0211-69E6-82A607316817}"/>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543108" y="4906328"/>
            <a:ext cx="914400" cy="914400"/>
          </a:xfrm>
          <a:prstGeom prst="rect">
            <a:avLst/>
          </a:prstGeom>
        </p:spPr>
      </p:pic>
      <p:pic>
        <p:nvPicPr>
          <p:cNvPr id="3" name="Graphic 2" descr="Badge Follow outline">
            <a:extLst>
              <a:ext uri="{FF2B5EF4-FFF2-40B4-BE49-F238E27FC236}">
                <a16:creationId xmlns:a16="http://schemas.microsoft.com/office/drawing/2014/main" id="{9CF734D8-50EC-D632-6FC8-D179D511147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6543108" y="2952432"/>
            <a:ext cx="914400" cy="914400"/>
          </a:xfrm>
          <a:prstGeom prst="rect">
            <a:avLst/>
          </a:prstGeom>
        </p:spPr>
      </p:pic>
    </p:spTree>
    <p:extLst>
      <p:ext uri="{BB962C8B-B14F-4D97-AF65-F5344CB8AC3E}">
        <p14:creationId xmlns:p14="http://schemas.microsoft.com/office/powerpoint/2010/main" val="3594982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Digital pattern of letters and numbers">
            <a:extLst>
              <a:ext uri="{FF2B5EF4-FFF2-40B4-BE49-F238E27FC236}">
                <a16:creationId xmlns:a16="http://schemas.microsoft.com/office/drawing/2014/main" id="{E048122D-A3D8-199C-110A-F3130A258315}"/>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25121" r="25121"/>
          <a:stretch/>
        </p:blipFill>
        <p:spPr/>
      </p:pic>
      <p:sp>
        <p:nvSpPr>
          <p:cNvPr id="3" name="Title 2">
            <a:extLst>
              <a:ext uri="{FF2B5EF4-FFF2-40B4-BE49-F238E27FC236}">
                <a16:creationId xmlns:a16="http://schemas.microsoft.com/office/drawing/2014/main" id="{BA4F028D-1C5C-D3A4-69A9-BD516EEE4118}"/>
              </a:ext>
            </a:extLst>
          </p:cNvPr>
          <p:cNvSpPr>
            <a:spLocks noGrp="1"/>
          </p:cNvSpPr>
          <p:nvPr>
            <p:ph type="title"/>
          </p:nvPr>
        </p:nvSpPr>
        <p:spPr>
          <a:xfrm>
            <a:off x="4391885" y="2731395"/>
            <a:ext cx="3408230" cy="1395208"/>
          </a:xfrm>
        </p:spPr>
        <p:txBody>
          <a:bodyPr>
            <a:normAutofit fontScale="90000"/>
          </a:bodyPr>
          <a:lstStyle/>
          <a:p>
            <a:r>
              <a:rPr lang="en-US" dirty="0"/>
              <a:t>Limitations of Techniques and Tools</a:t>
            </a:r>
          </a:p>
        </p:txBody>
      </p:sp>
      <p:sp>
        <p:nvSpPr>
          <p:cNvPr id="4" name="Text Placeholder 3">
            <a:extLst>
              <a:ext uri="{FF2B5EF4-FFF2-40B4-BE49-F238E27FC236}">
                <a16:creationId xmlns:a16="http://schemas.microsoft.com/office/drawing/2014/main" id="{20637DE3-11EB-8BDD-7DDC-8A9D94ABBE42}"/>
              </a:ext>
            </a:extLst>
          </p:cNvPr>
          <p:cNvSpPr>
            <a:spLocks noGrp="1"/>
          </p:cNvSpPr>
          <p:nvPr>
            <p:ph type="body" sz="quarter" idx="14"/>
          </p:nvPr>
        </p:nvSpPr>
        <p:spPr/>
        <p:txBody>
          <a:bodyPr>
            <a:normAutofit/>
          </a:bodyPr>
          <a:lstStyle/>
          <a:p>
            <a:r>
              <a:rPr lang="en-US" sz="2000" dirty="0"/>
              <a:t>Converting from categorical to numerical adds dimensionality. </a:t>
            </a:r>
          </a:p>
          <a:p>
            <a:r>
              <a:rPr lang="en-US" sz="2000" dirty="0"/>
              <a:t>Too many dimensions adds complexity and multicollinearity. </a:t>
            </a:r>
          </a:p>
          <a:p>
            <a:r>
              <a:rPr lang="en-US" sz="2000" dirty="0"/>
              <a:t>VIF function doesn’t work well with too many variables.</a:t>
            </a:r>
          </a:p>
          <a:p>
            <a:r>
              <a:rPr lang="en-US" sz="2000" dirty="0"/>
              <a:t>VIF must be performed numerous times by slowly removing multicollinear variables. </a:t>
            </a:r>
          </a:p>
        </p:txBody>
      </p:sp>
    </p:spTree>
    <p:extLst>
      <p:ext uri="{BB962C8B-B14F-4D97-AF65-F5344CB8AC3E}">
        <p14:creationId xmlns:p14="http://schemas.microsoft.com/office/powerpoint/2010/main" val="1920847343"/>
      </p:ext>
    </p:extLst>
  </p:cSld>
  <p:clrMapOvr>
    <a:masterClrMapping/>
  </p:clrMapOvr>
</p:sld>
</file>

<file path=ppt/theme/theme1.xml><?xml version="1.0" encoding="utf-8"?>
<a:theme xmlns:a="http://schemas.openxmlformats.org/drawingml/2006/main" name="RetrospectVTI">
  <a:themeElements>
    <a:clrScheme name="GOLD AND SILVER">
      <a:dk1>
        <a:srgbClr val="000000"/>
      </a:dk1>
      <a:lt1>
        <a:srgbClr val="FFFFFF"/>
      </a:lt1>
      <a:dk2>
        <a:srgbClr val="464646"/>
      </a:dk2>
      <a:lt2>
        <a:srgbClr val="FFFFFF"/>
      </a:lt2>
      <a:accent1>
        <a:srgbClr val="C4AE75"/>
      </a:accent1>
      <a:accent2>
        <a:srgbClr val="A9A9A9"/>
      </a:accent2>
      <a:accent3>
        <a:srgbClr val="5E5E5E"/>
      </a:accent3>
      <a:accent4>
        <a:srgbClr val="424242"/>
      </a:accent4>
      <a:accent5>
        <a:srgbClr val="212121"/>
      </a:accent5>
      <a:accent6>
        <a:srgbClr val="D5D5D5"/>
      </a:accent6>
      <a:hlink>
        <a:srgbClr val="C1AA73"/>
      </a:hlink>
      <a:folHlink>
        <a:srgbClr val="797979"/>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onference" id="{B1388269-6A25-4F35-91BE-E59A597AB25F}" vid="{EA621A8F-389C-4766-B7E5-1B2B7E9ADD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Geometric conference presentation</Template>
  <TotalTime>196</TotalTime>
  <Words>1690</Words>
  <Application>Microsoft Office PowerPoint</Application>
  <PresentationFormat>Widescreen</PresentationFormat>
  <Paragraphs>91</Paragraphs>
  <Slides>11</Slides>
  <Notes>11</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Garamond</vt:lpstr>
      <vt:lpstr>Times New Roman</vt:lpstr>
      <vt:lpstr>RetrospectVTI</vt:lpstr>
      <vt:lpstr>Multiple Linear Regression Analysis on Alarm Cases for Customer Premises Equipment (CPE)</vt:lpstr>
      <vt:lpstr>Kevin Rupe</vt:lpstr>
      <vt:lpstr>The Problem</vt:lpstr>
      <vt:lpstr>What variables are highly correlated to the alarm being cleared on a case? </vt:lpstr>
      <vt:lpstr>Hypothesis</vt:lpstr>
      <vt:lpstr>Summary of Data Analysis Process</vt:lpstr>
      <vt:lpstr>Outline of Findings</vt:lpstr>
      <vt:lpstr>Outline of Findings</vt:lpstr>
      <vt:lpstr>Limitations of Techniques and Tools</vt:lpstr>
      <vt:lpstr>Call to Action</vt:lpstr>
      <vt:lpstr>What are the expected benefits of the study?</vt:lpstr>
    </vt:vector>
  </TitlesOfParts>
  <Company>Windstream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Patient Readmission Analysis</dc:title>
  <dc:creator>Rupe, Kevin</dc:creator>
  <cp:lastModifiedBy>Rupe, Kevin</cp:lastModifiedBy>
  <cp:revision>8</cp:revision>
  <dcterms:created xsi:type="dcterms:W3CDTF">2024-04-14T19:00:32Z</dcterms:created>
  <dcterms:modified xsi:type="dcterms:W3CDTF">2025-01-10T21:36:18Z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a0720e8-2283-4502-917f-4c0aee493a24_Enabled">
    <vt:lpwstr>true</vt:lpwstr>
  </property>
  <property fmtid="{D5CDD505-2E9C-101B-9397-08002B2CF9AE}" pid="3" name="MSIP_Label_5a0720e8-2283-4502-917f-4c0aee493a24_SetDate">
    <vt:lpwstr>2024-04-17T03:21:31Z</vt:lpwstr>
  </property>
  <property fmtid="{D5CDD505-2E9C-101B-9397-08002B2CF9AE}" pid="4" name="MSIP_Label_5a0720e8-2283-4502-917f-4c0aee493a24_Method">
    <vt:lpwstr>Standard</vt:lpwstr>
  </property>
  <property fmtid="{D5CDD505-2E9C-101B-9397-08002B2CF9AE}" pid="5" name="MSIP_Label_5a0720e8-2283-4502-917f-4c0aee493a24_Name">
    <vt:lpwstr>5a0720e8-2283-4502-917f-4c0aee493a24</vt:lpwstr>
  </property>
  <property fmtid="{D5CDD505-2E9C-101B-9397-08002B2CF9AE}" pid="6" name="MSIP_Label_5a0720e8-2283-4502-917f-4c0aee493a24_SiteId">
    <vt:lpwstr>2567b4c1-b0ed-40f5-aee3-58d7c5f3e2b2</vt:lpwstr>
  </property>
  <property fmtid="{D5CDD505-2E9C-101B-9397-08002B2CF9AE}" pid="7" name="MSIP_Label_5a0720e8-2283-4502-917f-4c0aee493a24_ActionId">
    <vt:lpwstr>ee8c9376-df98-4032-ac59-410a137d9952</vt:lpwstr>
  </property>
  <property fmtid="{D5CDD505-2E9C-101B-9397-08002B2CF9AE}" pid="8" name="MSIP_Label_5a0720e8-2283-4502-917f-4c0aee493a24_ContentBits">
    <vt:lpwstr>2</vt:lpwstr>
  </property>
  <property fmtid="{D5CDD505-2E9C-101B-9397-08002B2CF9AE}" pid="9" name="ClassificationContentMarkingFooterLocations">
    <vt:lpwstr>RetrospectVTI:8</vt:lpwstr>
  </property>
  <property fmtid="{D5CDD505-2E9C-101B-9397-08002B2CF9AE}" pid="10" name="ClassificationContentMarkingFooterText">
    <vt:lpwstr>Sensitivity: Internal</vt:lpwstr>
  </property>
</Properties>
</file>

<file path=docProps/thumbnail.jpeg>
</file>